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3.webp" ContentType="image/webp"/>
  <Override PartName="/ppt/media/image14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2192000" cy="6858000"/>
  <p:notesSz cx="6858000" cy="12192000"/>
  <p:embeddedFontLst>
    <p:embeddedFont>
      <p:font typeface="MiSans" pitchFamily="34" charset="-122"/>
      <p:regular r:id="rId26"/>
    </p:embeddedFont>
    <p:embeddedFont>
      <p:font typeface="MiSans" pitchFamily="34" charset="-120"/>
      <p:regular r:id="rId27"/>
    </p:embeddedFont>
    <p:embeddedFont>
      <p:font typeface="ZCOOL KuaiLe" panose="00000500000000000000" pitchFamily="34" charset="0"/>
      <p:regular r:id="rId28"/>
    </p:embeddedFont>
    <p:embeddedFont>
      <p:font typeface="ZCOOL KuaiLe" panose="00000500000000000000" pitchFamily="34" charset="-122"/>
      <p:regular r:id="rId29"/>
    </p:embeddedFont>
    <p:embeddedFont>
      <p:font typeface="ZCOOL KuaiLe" panose="00000500000000000000" pitchFamily="34" charset="-120"/>
      <p:regular r:id="rId30"/>
    </p:embeddedFont>
    <p:embeddedFont>
      <p:font typeface="Noto Sans SC" panose="020B0200000000000000" pitchFamily="34" charset="-122"/>
      <p:regular r:id="rId31"/>
    </p:embeddedFont>
    <p:embeddedFont>
      <p:font typeface="Noto Sans SC" panose="020B0200000000000000" pitchFamily="34" charset="-120"/>
      <p:regular r:id="rId32"/>
    </p:embeddedFont>
    <p:embeddedFont>
      <p:font typeface="Calibri" panose="020F0502020204030204" charset="0"/>
      <p:regular r:id="rId33"/>
      <p:bold r:id="rId34"/>
      <p:italic r:id="rId35"/>
      <p:boldItalic r:id="rId3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6" Type="http://schemas.openxmlformats.org/officeDocument/2006/relationships/font" Target="fonts/font11.fntdata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jpeg>
</file>

<file path=ppt/media/image13.webp>
</file>

<file path=ppt/media/image14.webp>
</file>

<file path=ppt/media/image15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5.jpeg"/><Relationship Id="rId2" Type="http://schemas.openxmlformats.org/officeDocument/2006/relationships/image" Target="../media/image14.webp"/><Relationship Id="rId1" Type="http://schemas.openxmlformats.org/officeDocument/2006/relationships/image" Target="../media/image7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webp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E9">
            <a:alpha val="5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>
            <p:custDataLst>
              <p:tags r:id="rId1"/>
            </p:custDataLst>
          </p:nvPr>
        </p:nvSpPr>
        <p:spPr>
          <a:xfrm>
            <a:off x="4036060" y="4603115"/>
            <a:ext cx="2078355" cy="485140"/>
          </a:xfrm>
          <a:prstGeom prst="roundRect">
            <a:avLst>
              <a:gd name="adj" fmla="val 16667"/>
            </a:avLst>
          </a:prstGeom>
          <a:solidFill>
            <a:srgbClr val="E8F87A"/>
          </a:solidFill>
        </p:spPr>
      </p:sp>
      <p:sp>
        <p:nvSpPr>
          <p:cNvPr id="3" name="Shape 1"/>
          <p:cNvSpPr/>
          <p:nvPr>
            <p:custDataLst>
              <p:tags r:id="rId2"/>
            </p:custDataLst>
          </p:nvPr>
        </p:nvSpPr>
        <p:spPr>
          <a:xfrm>
            <a:off x="1644650" y="4603115"/>
            <a:ext cx="2078355" cy="484505"/>
          </a:xfrm>
          <a:prstGeom prst="roundRect">
            <a:avLst>
              <a:gd name="adj" fmla="val 16667"/>
            </a:avLst>
          </a:prstGeom>
          <a:solidFill>
            <a:srgbClr val="E8F87A"/>
          </a:solidFill>
        </p:spPr>
      </p:sp>
      <p:sp>
        <p:nvSpPr>
          <p:cNvPr id="4" name="Text 2"/>
          <p:cNvSpPr/>
          <p:nvPr/>
        </p:nvSpPr>
        <p:spPr>
          <a:xfrm>
            <a:off x="1697355" y="2619375"/>
            <a:ext cx="4923155" cy="1437084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海丝起点·世遗泉州</a:t>
            </a:r>
            <a:endParaRPr lang="en-US" sz="1600" dirty="0"/>
          </a:p>
        </p:txBody>
      </p:sp>
      <p:sp>
        <p:nvSpPr>
          <p:cNvPr id="5" name="Text 3"/>
          <p:cNvSpPr/>
          <p:nvPr>
            <p:custDataLst>
              <p:tags r:id="rId3"/>
            </p:custDataLst>
          </p:nvPr>
        </p:nvSpPr>
        <p:spPr>
          <a:xfrm>
            <a:off x="1697355" y="4660900"/>
            <a:ext cx="2040255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汇报人：250419211</a:t>
            </a:r>
            <a:r>
              <a:rPr lang="zh-CN" alt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黄钰</a:t>
            </a:r>
            <a:r>
              <a:rPr lang="zh-CN" alt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鸿</a:t>
            </a:r>
            <a:endParaRPr lang="zh-CN" altLang="en-US" sz="1800" dirty="0">
              <a:solidFill>
                <a:srgbClr val="604802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6" name="Text 4"/>
          <p:cNvSpPr/>
          <p:nvPr>
            <p:custDataLst>
              <p:tags r:id="rId4"/>
            </p:custDataLst>
          </p:nvPr>
        </p:nvSpPr>
        <p:spPr>
          <a:xfrm>
            <a:off x="4074160" y="4660900"/>
            <a:ext cx="2040255" cy="2845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时间：2025.05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18515" y="1748790"/>
            <a:ext cx="970915" cy="1463040"/>
          </a:xfrm>
          <a:prstGeom prst="star4">
            <a:avLst>
              <a:gd name="adj" fmla="val 12500"/>
            </a:avLst>
          </a:prstGeom>
          <a:solidFill>
            <a:srgbClr val="E8F87A"/>
          </a:solidFill>
        </p:spPr>
      </p:sp>
      <p:sp>
        <p:nvSpPr>
          <p:cNvPr id="8" name="Shape 6"/>
          <p:cNvSpPr/>
          <p:nvPr/>
        </p:nvSpPr>
        <p:spPr>
          <a:xfrm>
            <a:off x="1553210" y="1570355"/>
            <a:ext cx="340360" cy="541655"/>
          </a:xfrm>
          <a:prstGeom prst="star4">
            <a:avLst>
              <a:gd name="adj" fmla="val 12500"/>
            </a:avLst>
          </a:prstGeom>
          <a:solidFill>
            <a:srgbClr val="E8F87A"/>
          </a:solidFill>
        </p:spPr>
      </p:sp>
      <p:pic>
        <p:nvPicPr>
          <p:cNvPr id="9" name="Image 0" descr="https://test-kimi-img.moonshot.cn/pub/slides/slides_tmpl/image/25-08-11-18:10:17-d2cs32f0ctitcgma306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2515" y="-437808"/>
            <a:ext cx="6092436" cy="773361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8-11-18:10:20-d2cs3370ctitcgma30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845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34000" y="1168400"/>
            <a:ext cx="683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慢行地图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5334000" y="1778000"/>
            <a:ext cx="6756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F5C3B">
                    <a:alpha val="80000"/>
                  </a:srgbClr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西街钟楼 · 中山路骑楼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359400" y="2489200"/>
            <a:ext cx="50800" cy="2438400"/>
          </a:xfrm>
          <a:custGeom>
            <a:avLst/>
            <a:gdLst/>
            <a:ahLst/>
            <a:cxnLst/>
            <a:rect l="l" t="t" r="r" b="b"/>
            <a:pathLst>
              <a:path w="50800" h="2438400">
                <a:moveTo>
                  <a:pt x="0" y="0"/>
                </a:moveTo>
                <a:lnTo>
                  <a:pt x="50800" y="0"/>
                </a:lnTo>
                <a:lnTo>
                  <a:pt x="50800" y="2438400"/>
                </a:lnTo>
                <a:lnTo>
                  <a:pt x="0" y="2438400"/>
                </a:lnTo>
                <a:lnTo>
                  <a:pt x="0" y="0"/>
                </a:lnTo>
                <a:close/>
              </a:path>
            </a:pathLst>
          </a:custGeom>
          <a:solidFill>
            <a:srgbClr val="C8F830"/>
          </a:solidFill>
        </p:spPr>
      </p:sp>
      <p:sp>
        <p:nvSpPr>
          <p:cNvPr id="6" name="Shape 3"/>
          <p:cNvSpPr/>
          <p:nvPr/>
        </p:nvSpPr>
        <p:spPr>
          <a:xfrm>
            <a:off x="5562600" y="2540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8F830"/>
          </a:solidFill>
        </p:spPr>
      </p:sp>
      <p:sp>
        <p:nvSpPr>
          <p:cNvPr id="7" name="Shape 4"/>
          <p:cNvSpPr/>
          <p:nvPr/>
        </p:nvSpPr>
        <p:spPr>
          <a:xfrm>
            <a:off x="5638800" y="26416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/>
            </a:pathLst>
          </a:custGeom>
          <a:solidFill>
            <a:srgbClr val="FFFFFF"/>
          </a:solidFill>
        </p:spPr>
      </p:sp>
      <p:sp>
        <p:nvSpPr>
          <p:cNvPr id="8" name="Text 5"/>
          <p:cNvSpPr/>
          <p:nvPr/>
        </p:nvSpPr>
        <p:spPr>
          <a:xfrm>
            <a:off x="5791200" y="2489200"/>
            <a:ext cx="6261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“Y”形动线起点：钟楼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791200" y="2844800"/>
            <a:ext cx="6235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向北看唐宋子城遗址，向南切入西街，感受历史与现代的共生。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562600" y="34544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8F830"/>
          </a:solidFill>
        </p:spPr>
      </p:sp>
      <p:sp>
        <p:nvSpPr>
          <p:cNvPr id="11" name="Shape 8"/>
          <p:cNvSpPr/>
          <p:nvPr/>
        </p:nvSpPr>
        <p:spPr>
          <a:xfrm>
            <a:off x="5638800" y="35560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/>
            </a:pathLst>
          </a:custGeom>
          <a:solidFill>
            <a:srgbClr val="FFFFFF"/>
          </a:solidFill>
        </p:spPr>
      </p:sp>
      <p:sp>
        <p:nvSpPr>
          <p:cNvPr id="12" name="Text 9"/>
          <p:cNvSpPr/>
          <p:nvPr/>
        </p:nvSpPr>
        <p:spPr>
          <a:xfrm>
            <a:off x="5791200" y="3403600"/>
            <a:ext cx="6261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中山路：2公里南洋风骑楼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791200" y="3759200"/>
            <a:ext cx="6235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讲述下南洋华侨衣锦还乡的故事，别忘了抬头看雕花山墙。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562600" y="43688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8F830"/>
          </a:solidFill>
        </p:spPr>
      </p:sp>
      <p:sp>
        <p:nvSpPr>
          <p:cNvPr id="15" name="Shape 12"/>
          <p:cNvSpPr/>
          <p:nvPr/>
        </p:nvSpPr>
        <p:spPr>
          <a:xfrm>
            <a:off x="5638800" y="44704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/>
            </a:pathLst>
          </a:custGeom>
          <a:solidFill>
            <a:srgbClr val="FFFFFF"/>
          </a:solidFill>
        </p:spPr>
      </p:sp>
      <p:sp>
        <p:nvSpPr>
          <p:cNvPr id="16" name="Text 13"/>
          <p:cNvSpPr/>
          <p:nvPr/>
        </p:nvSpPr>
        <p:spPr>
          <a:xfrm>
            <a:off x="5791200" y="4318000"/>
            <a:ext cx="6261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烟火气：泉南堂与叶氏麻糍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791200" y="4673600"/>
            <a:ext cx="6235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哥特式教堂的肃穆与百年老店的甜香，仅一墙之隔。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5334000" y="5232400"/>
            <a:ext cx="6604000" cy="457200"/>
          </a:xfrm>
          <a:custGeom>
            <a:avLst/>
            <a:gdLst/>
            <a:ahLst/>
            <a:cxnLst/>
            <a:rect l="l" t="t" r="r" b="b"/>
            <a:pathLst>
              <a:path w="6604000" h="457200">
                <a:moveTo>
                  <a:pt x="101599" y="0"/>
                </a:moveTo>
                <a:lnTo>
                  <a:pt x="6502401" y="0"/>
                </a:lnTo>
                <a:cubicBezTo>
                  <a:pt x="6558513" y="0"/>
                  <a:pt x="6604000" y="45487"/>
                  <a:pt x="6604000" y="101599"/>
                </a:cubicBezTo>
                <a:lnTo>
                  <a:pt x="6604000" y="355601"/>
                </a:lnTo>
                <a:cubicBezTo>
                  <a:pt x="6604000" y="411713"/>
                  <a:pt x="6558513" y="457200"/>
                  <a:pt x="6502401" y="457200"/>
                </a:cubicBez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E8F39C">
              <a:alpha val="60000"/>
            </a:srgbClr>
          </a:solidFill>
        </p:spPr>
      </p:sp>
      <p:sp>
        <p:nvSpPr>
          <p:cNvPr id="19" name="Text 16"/>
          <p:cNvSpPr/>
          <p:nvPr/>
        </p:nvSpPr>
        <p:spPr>
          <a:xfrm>
            <a:off x="5334000" y="5232400"/>
            <a:ext cx="6692900" cy="457200"/>
          </a:xfrm>
          <a:prstGeom prst="rect">
            <a:avLst/>
          </a:prstGeom>
          <a:noFill/>
        </p:spPr>
        <p:txBody>
          <a:bodyPr wrap="square" lIns="101600" tIns="101600" rIns="101600" bIns="10160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📸 最佳拍照时间：</a:t>
            </a:r>
            <a:r>
              <a:rPr lang="en-US" sz="14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傍晚4-6点</a:t>
            </a: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，金色光线下的街巷最出片。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500000">
            <a:off x="6001385" y="586105"/>
            <a:ext cx="5621020" cy="6530340"/>
          </a:xfrm>
          <a:prstGeom prst="star4">
            <a:avLst>
              <a:gd name="adj" fmla="val 12500"/>
            </a:avLst>
          </a:prstGeom>
          <a:solidFill>
            <a:srgbClr val="E8F87A">
              <a:alpha val="20000"/>
            </a:srgbClr>
          </a:solidFill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0" y="2879725"/>
            <a:ext cx="735330" cy="807720"/>
          </a:xfrm>
          <a:prstGeom prst="rect">
            <a:avLst/>
          </a:prstGeom>
          <a:solidFill>
            <a:srgbClr val="EAF982"/>
          </a:solidFill>
        </p:spPr>
      </p:sp>
      <p:sp>
        <p:nvSpPr>
          <p:cNvPr id="4" name="Text 2"/>
          <p:cNvSpPr/>
          <p:nvPr/>
        </p:nvSpPr>
        <p:spPr>
          <a:xfrm>
            <a:off x="5574397" y="2766695"/>
            <a:ext cx="5633720" cy="1832610"/>
          </a:xfrm>
          <a:prstGeom prst="rect">
            <a:avLst/>
          </a:prstGeom>
          <a:noFill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信仰之旅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970145" y="2200910"/>
            <a:ext cx="913765" cy="1131570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6" name="Text 4"/>
          <p:cNvSpPr/>
          <p:nvPr/>
        </p:nvSpPr>
        <p:spPr>
          <a:xfrm>
            <a:off x="820420" y="1602105"/>
            <a:ext cx="4822825" cy="38617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5000" dirty="0">
                <a:solidFill>
                  <a:srgbClr val="E8F87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pic>
        <p:nvPicPr>
          <p:cNvPr id="7" name="Image 0" descr="https://test-kimi-img.moonshot.cn/pub/slides/slides_tmpl/image/25-08-11-18:10:17-d2cs32f0ctitcgma306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4035"/>
            <a:ext cx="2377440" cy="30178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8-11-18:10:20-d2cs3370ctitcgma30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845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9398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山为道德 · 海是慈航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854200"/>
            <a:ext cx="5638800" cy="3048000"/>
          </a:xfrm>
          <a:custGeom>
            <a:avLst/>
            <a:gdLst/>
            <a:ahLst/>
            <a:cxnLst/>
            <a:rect l="l" t="t" r="r" b="b"/>
            <a:pathLst>
              <a:path w="5638800" h="3048000">
                <a:moveTo>
                  <a:pt x="101590" y="0"/>
                </a:moveTo>
                <a:lnTo>
                  <a:pt x="5537210" y="0"/>
                </a:lnTo>
                <a:cubicBezTo>
                  <a:pt x="5593317" y="0"/>
                  <a:pt x="5638800" y="45483"/>
                  <a:pt x="5638800" y="101590"/>
                </a:cubicBezTo>
                <a:lnTo>
                  <a:pt x="5638800" y="2946410"/>
                </a:lnTo>
                <a:cubicBezTo>
                  <a:pt x="5638800" y="3002517"/>
                  <a:pt x="5593317" y="3048000"/>
                  <a:pt x="5537210" y="3048000"/>
                </a:cubicBezTo>
                <a:lnTo>
                  <a:pt x="101590" y="3048000"/>
                </a:lnTo>
                <a:cubicBezTo>
                  <a:pt x="45483" y="3048000"/>
                  <a:pt x="0" y="3002517"/>
                  <a:pt x="0" y="2946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D1ED70">
              <a:alpha val="50196"/>
            </a:srgbClr>
          </a:solidFill>
        </p:spPr>
      </p:sp>
      <p:sp>
        <p:nvSpPr>
          <p:cNvPr id="5" name="Text 2"/>
          <p:cNvSpPr/>
          <p:nvPr/>
        </p:nvSpPr>
        <p:spPr>
          <a:xfrm>
            <a:off x="2082800" y="3581400"/>
            <a:ext cx="1981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清源山老君岩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14350" y="4089400"/>
            <a:ext cx="51181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高5.63米，宋代天然巨石雕成，被誉“老子天下第一”。其微笑与山风同呼吸，代表道教“道法自然”的宁静。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99200" y="1854200"/>
            <a:ext cx="5638800" cy="3048000"/>
          </a:xfrm>
          <a:custGeom>
            <a:avLst/>
            <a:gdLst/>
            <a:ahLst/>
            <a:cxnLst/>
            <a:rect l="l" t="t" r="r" b="b"/>
            <a:pathLst>
              <a:path w="5638800" h="3048000">
                <a:moveTo>
                  <a:pt x="101590" y="0"/>
                </a:moveTo>
                <a:lnTo>
                  <a:pt x="5537210" y="0"/>
                </a:lnTo>
                <a:cubicBezTo>
                  <a:pt x="5593317" y="0"/>
                  <a:pt x="5638800" y="45483"/>
                  <a:pt x="5638800" y="101590"/>
                </a:cubicBezTo>
                <a:lnTo>
                  <a:pt x="5638800" y="2946410"/>
                </a:lnTo>
                <a:cubicBezTo>
                  <a:pt x="5638800" y="3002517"/>
                  <a:pt x="5593317" y="3048000"/>
                  <a:pt x="5537210" y="3048000"/>
                </a:cubicBezTo>
                <a:lnTo>
                  <a:pt x="101590" y="3048000"/>
                </a:lnTo>
                <a:cubicBezTo>
                  <a:pt x="45483" y="3048000"/>
                  <a:pt x="0" y="3002517"/>
                  <a:pt x="0" y="2946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E8F39C">
              <a:alpha val="50196"/>
            </a:srgbClr>
          </a:solidFill>
        </p:spPr>
      </p:sp>
      <p:sp>
        <p:nvSpPr>
          <p:cNvPr id="8" name="Text 5"/>
          <p:cNvSpPr/>
          <p:nvPr/>
        </p:nvSpPr>
        <p:spPr>
          <a:xfrm>
            <a:off x="8280400" y="3581400"/>
            <a:ext cx="1676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天后宫妈祖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559550" y="4089400"/>
            <a:ext cx="51181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宋元敕建，历代皇帝加封，是妈祖信仰南传东南亚的中转站，庇佑海商，象征“立德、行善、大爱”的活力。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54000" y="5308600"/>
            <a:ext cx="11684000" cy="609600"/>
          </a:xfrm>
          <a:custGeom>
            <a:avLst/>
            <a:gdLst/>
            <a:ahLst/>
            <a:cxnLst/>
            <a:rect l="l" t="t" r="r" b="b"/>
            <a:pathLst>
              <a:path w="11684000" h="6096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507998"/>
                </a:lnTo>
                <a:cubicBezTo>
                  <a:pt x="11684000" y="564111"/>
                  <a:pt x="11638511" y="609600"/>
                  <a:pt x="115823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C8F830">
              <a:alpha val="30196"/>
            </a:srgbClr>
          </a:solidFill>
        </p:spPr>
      </p:sp>
      <p:sp>
        <p:nvSpPr>
          <p:cNvPr id="11" name="Text 8"/>
          <p:cNvSpPr/>
          <p:nvPr/>
        </p:nvSpPr>
        <p:spPr>
          <a:xfrm>
            <a:off x="355600" y="5461000"/>
            <a:ext cx="1148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半日行程建议：清晨登清源山吸氧，下山后赴天后宫求平安签，体验“诸神共治”的包容哲学。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500000">
            <a:off x="6001385" y="586105"/>
            <a:ext cx="5621020" cy="6530340"/>
          </a:xfrm>
          <a:prstGeom prst="star4">
            <a:avLst>
              <a:gd name="adj" fmla="val 12500"/>
            </a:avLst>
          </a:prstGeom>
          <a:solidFill>
            <a:srgbClr val="E8F87A">
              <a:alpha val="20000"/>
            </a:srgbClr>
          </a:solidFill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0" y="2879725"/>
            <a:ext cx="735330" cy="807720"/>
          </a:xfrm>
          <a:prstGeom prst="rect">
            <a:avLst/>
          </a:prstGeom>
          <a:solidFill>
            <a:srgbClr val="EAF982"/>
          </a:solidFill>
        </p:spPr>
      </p:sp>
      <p:sp>
        <p:nvSpPr>
          <p:cNvPr id="4" name="Text 2"/>
          <p:cNvSpPr/>
          <p:nvPr/>
        </p:nvSpPr>
        <p:spPr>
          <a:xfrm>
            <a:off x="5574397" y="2766695"/>
            <a:ext cx="5633720" cy="1832610"/>
          </a:xfrm>
          <a:prstGeom prst="rect">
            <a:avLst/>
          </a:prstGeom>
          <a:noFill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舌尖闽南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970145" y="2200910"/>
            <a:ext cx="913765" cy="1131570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6" name="Text 4"/>
          <p:cNvSpPr/>
          <p:nvPr/>
        </p:nvSpPr>
        <p:spPr>
          <a:xfrm>
            <a:off x="820420" y="1602105"/>
            <a:ext cx="4822825" cy="38617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5000" dirty="0">
                <a:solidFill>
                  <a:srgbClr val="E8F87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pic>
        <p:nvPicPr>
          <p:cNvPr id="7" name="Image 0" descr="https://test-kimi-img.moonshot.cn/pub/slides/slides_tmpl/image/25-08-11-18:10:17-d2cs32f0ctitcgma306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4035"/>
            <a:ext cx="2377440" cy="30178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8-11-18:10:20-d2cs3370ctitcgma30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845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9144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舌尖上的闽南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828800"/>
            <a:ext cx="3695700" cy="2794000"/>
          </a:xfrm>
          <a:custGeom>
            <a:avLst/>
            <a:gdLst/>
            <a:ahLst/>
            <a:cxnLst/>
            <a:rect l="l" t="t" r="r" b="b"/>
            <a:pathLst>
              <a:path w="3695700" h="2794000">
                <a:moveTo>
                  <a:pt x="101590" y="0"/>
                </a:moveTo>
                <a:lnTo>
                  <a:pt x="3594110" y="0"/>
                </a:lnTo>
                <a:cubicBezTo>
                  <a:pt x="3650217" y="0"/>
                  <a:pt x="3695700" y="45483"/>
                  <a:pt x="3695700" y="101590"/>
                </a:cubicBezTo>
                <a:lnTo>
                  <a:pt x="3695700" y="2692410"/>
                </a:lnTo>
                <a:cubicBezTo>
                  <a:pt x="3695700" y="2748517"/>
                  <a:pt x="3650217" y="2794000"/>
                  <a:pt x="3594110" y="2794000"/>
                </a:cubicBezTo>
                <a:lnTo>
                  <a:pt x="101590" y="2794000"/>
                </a:lnTo>
                <a:cubicBezTo>
                  <a:pt x="45483" y="2794000"/>
                  <a:pt x="0" y="2748517"/>
                  <a:pt x="0" y="2692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D1ED70">
              <a:alpha val="6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699683" y="3200400"/>
            <a:ext cx="800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面线糊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12750" y="3657600"/>
            <a:ext cx="33782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猪骨或海鲜熬汤底，细如发丝的米面吸饱鲜甜，配醋肉、大肠，是唤醒闽南一天的钥匙。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157980" y="1758950"/>
            <a:ext cx="3695700" cy="2794000"/>
          </a:xfrm>
          <a:custGeom>
            <a:avLst/>
            <a:gdLst/>
            <a:ahLst/>
            <a:cxnLst/>
            <a:rect l="l" t="t" r="r" b="b"/>
            <a:pathLst>
              <a:path w="3695700" h="2794000">
                <a:moveTo>
                  <a:pt x="101590" y="0"/>
                </a:moveTo>
                <a:lnTo>
                  <a:pt x="3594110" y="0"/>
                </a:lnTo>
                <a:cubicBezTo>
                  <a:pt x="3650217" y="0"/>
                  <a:pt x="3695700" y="45483"/>
                  <a:pt x="3695700" y="101590"/>
                </a:cubicBezTo>
                <a:lnTo>
                  <a:pt x="3695700" y="2692410"/>
                </a:lnTo>
                <a:cubicBezTo>
                  <a:pt x="3695700" y="2748517"/>
                  <a:pt x="3650217" y="2794000"/>
                  <a:pt x="3594110" y="2794000"/>
                </a:cubicBezTo>
                <a:lnTo>
                  <a:pt x="101590" y="2794000"/>
                </a:lnTo>
                <a:cubicBezTo>
                  <a:pt x="45483" y="2794000"/>
                  <a:pt x="0" y="2748517"/>
                  <a:pt x="0" y="2692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E8F39C">
              <a:alpha val="8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678805" y="3199130"/>
            <a:ext cx="800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土笋冻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326891" y="3679190"/>
            <a:ext cx="33782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看似果冻，实乃星虫熬煮冷却，蘸蒜蓉酱油，脆弹海味挑战胆量，是泉州独有的海洋风味。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246534" y="1828800"/>
            <a:ext cx="3695700" cy="2794000"/>
          </a:xfrm>
          <a:custGeom>
            <a:avLst/>
            <a:gdLst/>
            <a:ahLst/>
            <a:cxnLst/>
            <a:rect l="l" t="t" r="r" b="b"/>
            <a:pathLst>
              <a:path w="3695700" h="2794000">
                <a:moveTo>
                  <a:pt x="101590" y="0"/>
                </a:moveTo>
                <a:lnTo>
                  <a:pt x="3594110" y="0"/>
                </a:lnTo>
                <a:cubicBezTo>
                  <a:pt x="3650217" y="0"/>
                  <a:pt x="3695700" y="45483"/>
                  <a:pt x="3695700" y="101590"/>
                </a:cubicBezTo>
                <a:lnTo>
                  <a:pt x="3695700" y="2692410"/>
                </a:lnTo>
                <a:cubicBezTo>
                  <a:pt x="3695700" y="2748517"/>
                  <a:pt x="3650217" y="2794000"/>
                  <a:pt x="3594110" y="2794000"/>
                </a:cubicBezTo>
                <a:lnTo>
                  <a:pt x="101590" y="2794000"/>
                </a:lnTo>
                <a:cubicBezTo>
                  <a:pt x="45483" y="2794000"/>
                  <a:pt x="0" y="2748517"/>
                  <a:pt x="0" y="2692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D1ED70">
              <a:alpha val="6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692217" y="3200400"/>
            <a:ext cx="800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四果汤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405284" y="3657600"/>
            <a:ext cx="3378200" cy="762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阿达子、绿豆、薏米、莲子加蜂蜜水冰镇，是夏夜最普惠的甜品，一碗下肚，暑气全消。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209550" y="5029200"/>
            <a:ext cx="3848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🍜 水门国仔面线糊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171950" y="5029200"/>
            <a:ext cx="3848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🧊 西街老记土笋冻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134350" y="5029200"/>
            <a:ext cx="3848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🍧 庄阿姨芋头饼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54000" y="5486400"/>
            <a:ext cx="11684000" cy="457200"/>
          </a:xfrm>
          <a:custGeom>
            <a:avLst/>
            <a:gdLst/>
            <a:ahLst/>
            <a:cxnLst/>
            <a:rect l="l" t="t" r="r" b="b"/>
            <a:pathLst>
              <a:path w="11684000" h="4572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355601"/>
                </a:lnTo>
                <a:cubicBezTo>
                  <a:pt x="11684000" y="411713"/>
                  <a:pt x="11638513" y="457200"/>
                  <a:pt x="11582401" y="457200"/>
                </a:cubicBez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C8F830">
              <a:alpha val="40000"/>
            </a:srgbClr>
          </a:solidFill>
        </p:spPr>
      </p:sp>
      <p:sp>
        <p:nvSpPr>
          <p:cNvPr id="17" name="Text 14"/>
          <p:cNvSpPr/>
          <p:nvPr/>
        </p:nvSpPr>
        <p:spPr>
          <a:xfrm>
            <a:off x="209550" y="5486400"/>
            <a:ext cx="11772900" cy="457200"/>
          </a:xfrm>
          <a:prstGeom prst="rect">
            <a:avLst/>
          </a:prstGeom>
          <a:noFill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💡 品尝贴士：</a:t>
            </a:r>
            <a:r>
              <a:rPr lang="en-US" sz="1400" dirty="0">
                <a:solidFill>
                  <a:srgbClr val="5F5C3B"/>
                </a:solidFill>
                <a:highlight>
                  <a:srgbClr val="C8F830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闽南辣度友好，重点品鲜 </a:t>
            </a: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500000">
            <a:off x="6001385" y="586105"/>
            <a:ext cx="5621020" cy="6530340"/>
          </a:xfrm>
          <a:prstGeom prst="star4">
            <a:avLst>
              <a:gd name="adj" fmla="val 12500"/>
            </a:avLst>
          </a:prstGeom>
          <a:solidFill>
            <a:srgbClr val="E8F87A">
              <a:alpha val="20000"/>
            </a:srgbClr>
          </a:solidFill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0" y="2879725"/>
            <a:ext cx="735330" cy="807720"/>
          </a:xfrm>
          <a:prstGeom prst="rect">
            <a:avLst/>
          </a:prstGeom>
          <a:solidFill>
            <a:srgbClr val="EAF982"/>
          </a:solidFill>
        </p:spPr>
      </p:sp>
      <p:sp>
        <p:nvSpPr>
          <p:cNvPr id="4" name="Text 2"/>
          <p:cNvSpPr/>
          <p:nvPr/>
        </p:nvSpPr>
        <p:spPr>
          <a:xfrm>
            <a:off x="5574397" y="2766695"/>
            <a:ext cx="5633720" cy="1832610"/>
          </a:xfrm>
          <a:prstGeom prst="rect">
            <a:avLst/>
          </a:prstGeom>
          <a:noFill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出发指南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970145" y="2200910"/>
            <a:ext cx="913765" cy="1131570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6" name="Text 4"/>
          <p:cNvSpPr/>
          <p:nvPr/>
        </p:nvSpPr>
        <p:spPr>
          <a:xfrm>
            <a:off x="820420" y="1602105"/>
            <a:ext cx="4822825" cy="38617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5000" dirty="0">
                <a:solidFill>
                  <a:srgbClr val="E8F87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pic>
        <p:nvPicPr>
          <p:cNvPr id="7" name="Image 0" descr="https://test-kimi-img.moonshot.cn/pub/slides/slides_tmpl/image/25-08-11-18:10:17-d2cs32f0ctitcgma306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4035"/>
            <a:ext cx="2377440" cy="30178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8-11-18:10:20-d2cs3370ctitcgma30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845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295400"/>
            <a:ext cx="5765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零门票省钱攻略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006600"/>
            <a:ext cx="5689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F5C3B">
                    <a:alpha val="80000"/>
                  </a:srgbClr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轻松出行 · 畅游古城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717800"/>
            <a:ext cx="5537200" cy="482600"/>
          </a:xfrm>
          <a:custGeom>
            <a:avLst/>
            <a:gdLst/>
            <a:ahLst/>
            <a:cxnLst/>
            <a:rect l="l" t="t" r="r" b="b"/>
            <a:pathLst>
              <a:path w="5537200" h="482600">
                <a:moveTo>
                  <a:pt x="101602" y="0"/>
                </a:moveTo>
                <a:lnTo>
                  <a:pt x="5435598" y="0"/>
                </a:lnTo>
                <a:cubicBezTo>
                  <a:pt x="5491711" y="0"/>
                  <a:pt x="5537200" y="45489"/>
                  <a:pt x="5537200" y="101602"/>
                </a:cubicBezTo>
                <a:lnTo>
                  <a:pt x="5537200" y="380998"/>
                </a:lnTo>
                <a:cubicBezTo>
                  <a:pt x="5537200" y="437111"/>
                  <a:pt x="5491711" y="482600"/>
                  <a:pt x="5435598" y="482600"/>
                </a:cubicBezTo>
                <a:lnTo>
                  <a:pt x="101602" y="482600"/>
                </a:lnTo>
                <a:cubicBezTo>
                  <a:pt x="45489" y="482600"/>
                  <a:pt x="0" y="437111"/>
                  <a:pt x="0" y="380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D1ED70">
              <a:alpha val="50196"/>
            </a:srgbClr>
          </a:solidFill>
        </p:spPr>
      </p:sp>
      <p:sp>
        <p:nvSpPr>
          <p:cNvPr id="6" name="Shape 3"/>
          <p:cNvSpPr/>
          <p:nvPr/>
        </p:nvSpPr>
        <p:spPr>
          <a:xfrm>
            <a:off x="400050" y="28194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/>
            </a:pathLst>
          </a:custGeom>
          <a:solidFill>
            <a:srgbClr val="5F5C3B"/>
          </a:solidFill>
        </p:spPr>
      </p:sp>
      <p:sp>
        <p:nvSpPr>
          <p:cNvPr id="7" name="Text 4"/>
          <p:cNvSpPr/>
          <p:nvPr/>
        </p:nvSpPr>
        <p:spPr>
          <a:xfrm>
            <a:off x="914400" y="2832100"/>
            <a:ext cx="4559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航空：</a:t>
            </a: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晋江国际机场距古城30分钟大巴，航班覆盖广泛。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3352800"/>
            <a:ext cx="5537200" cy="482600"/>
          </a:xfrm>
          <a:custGeom>
            <a:avLst/>
            <a:gdLst/>
            <a:ahLst/>
            <a:cxnLst/>
            <a:rect l="l" t="t" r="r" b="b"/>
            <a:pathLst>
              <a:path w="5537200" h="482600">
                <a:moveTo>
                  <a:pt x="101602" y="0"/>
                </a:moveTo>
                <a:lnTo>
                  <a:pt x="5435598" y="0"/>
                </a:lnTo>
                <a:cubicBezTo>
                  <a:pt x="5491711" y="0"/>
                  <a:pt x="5537200" y="45489"/>
                  <a:pt x="5537200" y="101602"/>
                </a:cubicBezTo>
                <a:lnTo>
                  <a:pt x="5537200" y="380998"/>
                </a:lnTo>
                <a:cubicBezTo>
                  <a:pt x="5537200" y="437111"/>
                  <a:pt x="5491711" y="482600"/>
                  <a:pt x="5435598" y="482600"/>
                </a:cubicBezTo>
                <a:lnTo>
                  <a:pt x="101602" y="482600"/>
                </a:lnTo>
                <a:cubicBezTo>
                  <a:pt x="45489" y="482600"/>
                  <a:pt x="0" y="437111"/>
                  <a:pt x="0" y="380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E8F39C">
              <a:alpha val="60000"/>
            </a:srgbClr>
          </a:solidFill>
        </p:spPr>
      </p:sp>
      <p:sp>
        <p:nvSpPr>
          <p:cNvPr id="9" name="Shape 6"/>
          <p:cNvSpPr/>
          <p:nvPr/>
        </p:nvSpPr>
        <p:spPr>
          <a:xfrm>
            <a:off x="400050" y="34544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/>
            </a:pathLst>
          </a:custGeom>
          <a:solidFill>
            <a:srgbClr val="5F5C3B"/>
          </a:solidFill>
        </p:spPr>
      </p:sp>
      <p:sp>
        <p:nvSpPr>
          <p:cNvPr id="10" name="Text 7"/>
          <p:cNvSpPr/>
          <p:nvPr/>
        </p:nvSpPr>
        <p:spPr>
          <a:xfrm>
            <a:off x="914400" y="3467100"/>
            <a:ext cx="3962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高铁：</a:t>
            </a: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泉州站乘公交K1直达西街，票价仅需2元。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3987800"/>
            <a:ext cx="5537200" cy="711200"/>
          </a:xfrm>
          <a:custGeom>
            <a:avLst/>
            <a:gdLst/>
            <a:ahLst/>
            <a:cxnLst/>
            <a:rect l="l" t="t" r="r" b="b"/>
            <a:pathLst>
              <a:path w="5537200" h="711200">
                <a:moveTo>
                  <a:pt x="101602" y="0"/>
                </a:moveTo>
                <a:lnTo>
                  <a:pt x="5435598" y="0"/>
                </a:lnTo>
                <a:cubicBezTo>
                  <a:pt x="5491711" y="0"/>
                  <a:pt x="5537200" y="45489"/>
                  <a:pt x="5537200" y="101602"/>
                </a:cubicBezTo>
                <a:lnTo>
                  <a:pt x="5537200" y="609598"/>
                </a:lnTo>
                <a:cubicBezTo>
                  <a:pt x="5537200" y="665711"/>
                  <a:pt x="5491711" y="711200"/>
                  <a:pt x="54355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D1ED70">
              <a:alpha val="50196"/>
            </a:srgbClr>
          </a:solidFill>
        </p:spPr>
      </p:sp>
      <p:sp>
        <p:nvSpPr>
          <p:cNvPr id="12" name="Shape 9"/>
          <p:cNvSpPr/>
          <p:nvPr/>
        </p:nvSpPr>
        <p:spPr>
          <a:xfrm>
            <a:off x="389202" y="42037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/>
            </a:pathLst>
          </a:custGeom>
          <a:solidFill>
            <a:srgbClr val="5F5C3B"/>
          </a:solidFill>
        </p:spPr>
      </p:sp>
      <p:sp>
        <p:nvSpPr>
          <p:cNvPr id="13" name="Text 10"/>
          <p:cNvSpPr/>
          <p:nvPr/>
        </p:nvSpPr>
        <p:spPr>
          <a:xfrm>
            <a:off x="892704" y="4089400"/>
            <a:ext cx="4889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城内交通：</a:t>
            </a: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核心区步行可达，“小黄人”公租自行车半小时免费。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254000" y="4851400"/>
            <a:ext cx="5537200" cy="711200"/>
          </a:xfrm>
          <a:custGeom>
            <a:avLst/>
            <a:gdLst/>
            <a:ahLst/>
            <a:cxnLst/>
            <a:rect l="l" t="t" r="r" b="b"/>
            <a:pathLst>
              <a:path w="5537200" h="711200">
                <a:moveTo>
                  <a:pt x="101602" y="0"/>
                </a:moveTo>
                <a:lnTo>
                  <a:pt x="5435598" y="0"/>
                </a:lnTo>
                <a:cubicBezTo>
                  <a:pt x="5491711" y="0"/>
                  <a:pt x="5537200" y="45489"/>
                  <a:pt x="5537200" y="101602"/>
                </a:cubicBezTo>
                <a:lnTo>
                  <a:pt x="5537200" y="609598"/>
                </a:lnTo>
                <a:cubicBezTo>
                  <a:pt x="5537200" y="665711"/>
                  <a:pt x="5491711" y="711200"/>
                  <a:pt x="54355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E8F39C">
              <a:alpha val="60000"/>
            </a:srgbClr>
          </a:solidFill>
        </p:spPr>
      </p:sp>
      <p:sp>
        <p:nvSpPr>
          <p:cNvPr id="15" name="Shape 12"/>
          <p:cNvSpPr/>
          <p:nvPr/>
        </p:nvSpPr>
        <p:spPr>
          <a:xfrm>
            <a:off x="398992" y="50673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/>
            </a:pathLst>
          </a:custGeom>
          <a:solidFill>
            <a:srgbClr val="5F5C3B"/>
          </a:solidFill>
        </p:spPr>
      </p:sp>
      <p:sp>
        <p:nvSpPr>
          <p:cNvPr id="16" name="Text 13"/>
          <p:cNvSpPr/>
          <p:nvPr/>
        </p:nvSpPr>
        <p:spPr>
          <a:xfrm>
            <a:off x="912416" y="4953000"/>
            <a:ext cx="48641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门票：</a:t>
            </a: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开元寺、洛阳桥、老君岩等</a:t>
            </a:r>
            <a:r>
              <a:rPr lang="en-US" sz="1400" dirty="0">
                <a:solidFill>
                  <a:srgbClr val="5F5C3B"/>
                </a:solidFill>
                <a:highlight>
                  <a:srgbClr val="C8F830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核心世遗景点均免大门票 </a:t>
            </a: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096000" y="1016000"/>
            <a:ext cx="5842000" cy="4826000"/>
          </a:xfrm>
          <a:custGeom>
            <a:avLst/>
            <a:gdLst/>
            <a:ahLst/>
            <a:cxnLst/>
            <a:rect l="l" t="t" r="r" b="b"/>
            <a:pathLst>
              <a:path w="5842000" h="4826000">
                <a:moveTo>
                  <a:pt x="101587" y="0"/>
                </a:moveTo>
                <a:lnTo>
                  <a:pt x="5740413" y="0"/>
                </a:lnTo>
                <a:cubicBezTo>
                  <a:pt x="5796518" y="0"/>
                  <a:pt x="5842000" y="45482"/>
                  <a:pt x="5842000" y="101587"/>
                </a:cubicBezTo>
                <a:lnTo>
                  <a:pt x="5842000" y="4724413"/>
                </a:lnTo>
                <a:cubicBezTo>
                  <a:pt x="5842000" y="4780518"/>
                  <a:pt x="5796518" y="4826000"/>
                  <a:pt x="5740413" y="4826000"/>
                </a:cubicBezTo>
                <a:lnTo>
                  <a:pt x="101587" y="4826000"/>
                </a:lnTo>
                <a:cubicBezTo>
                  <a:pt x="45482" y="4826000"/>
                  <a:pt x="0" y="4780518"/>
                  <a:pt x="0" y="4724413"/>
                </a:cubicBezTo>
                <a:lnTo>
                  <a:pt x="0" y="101587"/>
                </a:lnTo>
                <a:cubicBezTo>
                  <a:pt x="0" y="45482"/>
                  <a:pt x="45482" y="0"/>
                  <a:pt x="101587" y="0"/>
                </a:cubicBezTo>
                <a:close/>
              </a:path>
            </a:pathLst>
          </a:custGeom>
          <a:solidFill>
            <a:srgbClr val="C8F830">
              <a:alpha val="30196"/>
            </a:srgbClr>
          </a:solidFill>
        </p:spPr>
      </p:sp>
      <p:sp>
        <p:nvSpPr>
          <p:cNvPr id="18" name="Text 15"/>
          <p:cNvSpPr/>
          <p:nvPr/>
        </p:nvSpPr>
        <p:spPr>
          <a:xfrm>
            <a:off x="6343650" y="1320800"/>
            <a:ext cx="5346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🗓️ 两日游参考行程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400800" y="1879600"/>
            <a:ext cx="533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Day 1: 海丝古韵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400800" y="2235200"/>
            <a:ext cx="53213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上午：开元寺 → 西街 → 中山路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下午：洛阳桥 → 安平桥夜景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400800" y="2895600"/>
            <a:ext cx="533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Day 2: 山海信仰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400800" y="3251200"/>
            <a:ext cx="5321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上午：清源山 → 下午：蟳埔村体验 → 返程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362700" y="5334000"/>
            <a:ext cx="53086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5F5C3B">
                    <a:alpha val="80000"/>
                  </a:srgbClr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*建议提前一天预约木偶戏等文化体验。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500000">
            <a:off x="6001385" y="586105"/>
            <a:ext cx="5621020" cy="6530340"/>
          </a:xfrm>
          <a:prstGeom prst="star4">
            <a:avLst>
              <a:gd name="adj" fmla="val 12500"/>
            </a:avLst>
          </a:prstGeom>
          <a:solidFill>
            <a:srgbClr val="E8F87A">
              <a:alpha val="20000"/>
            </a:srgbClr>
          </a:solidFill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0" y="2879725"/>
            <a:ext cx="735330" cy="807720"/>
          </a:xfrm>
          <a:prstGeom prst="rect">
            <a:avLst/>
          </a:prstGeom>
          <a:solidFill>
            <a:srgbClr val="EAF982"/>
          </a:solidFill>
        </p:spPr>
      </p:sp>
      <p:sp>
        <p:nvSpPr>
          <p:cNvPr id="4" name="Text 2"/>
          <p:cNvSpPr/>
          <p:nvPr/>
        </p:nvSpPr>
        <p:spPr>
          <a:xfrm>
            <a:off x="5574397" y="2766695"/>
            <a:ext cx="5633720" cy="1832610"/>
          </a:xfrm>
          <a:prstGeom prst="rect">
            <a:avLst/>
          </a:prstGeom>
          <a:noFill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旅行彩蛋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970145" y="2200910"/>
            <a:ext cx="913765" cy="1131570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6" name="Text 4"/>
          <p:cNvSpPr/>
          <p:nvPr/>
        </p:nvSpPr>
        <p:spPr>
          <a:xfrm>
            <a:off x="820420" y="1602105"/>
            <a:ext cx="4822825" cy="38617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5000" dirty="0">
                <a:solidFill>
                  <a:srgbClr val="E8F87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pic>
        <p:nvPicPr>
          <p:cNvPr id="7" name="Image 0" descr="https://test-kimi-img.moonshot.cn/pub/slides/slides_tmpl/image/25-08-11-18:10:17-d2cs32f0ctitcgma306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4035"/>
            <a:ext cx="2377440" cy="30178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8-11-18:10:20-d2cs3370ctitcgma30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845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642408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旅行彩蛋 · 活态文化体验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556808"/>
            <a:ext cx="5638800" cy="3530600"/>
          </a:xfrm>
          <a:custGeom>
            <a:avLst/>
            <a:gdLst/>
            <a:ahLst/>
            <a:cxnLst/>
            <a:rect l="l" t="t" r="r" b="b"/>
            <a:pathLst>
              <a:path w="5638800" h="3530600">
                <a:moveTo>
                  <a:pt x="101611" y="0"/>
                </a:moveTo>
                <a:lnTo>
                  <a:pt x="5537189" y="0"/>
                </a:lnTo>
                <a:cubicBezTo>
                  <a:pt x="5593307" y="0"/>
                  <a:pt x="5638800" y="45493"/>
                  <a:pt x="5638800" y="101611"/>
                </a:cubicBezTo>
                <a:lnTo>
                  <a:pt x="5638800" y="3428989"/>
                </a:lnTo>
                <a:cubicBezTo>
                  <a:pt x="5638800" y="3485107"/>
                  <a:pt x="5593307" y="3530600"/>
                  <a:pt x="5537189" y="3530600"/>
                </a:cubicBezTo>
                <a:lnTo>
                  <a:pt x="101611" y="3530600"/>
                </a:lnTo>
                <a:cubicBezTo>
                  <a:pt x="45493" y="3530600"/>
                  <a:pt x="0" y="3485107"/>
                  <a:pt x="0" y="34289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D1ED70">
              <a:alpha val="50196"/>
            </a:srgbClr>
          </a:solidFill>
        </p:spPr>
      </p:sp>
      <p:pic>
        <p:nvPicPr>
          <p:cNvPr id="5" name="Image 1" descr="https://kimi-web-img.moonshot.cn/img/gd-hbimg.huaban.com/938a4fcd3eaf67c0d188d7bff27f1f9f6df846e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600" y="1861608"/>
            <a:ext cx="1625600" cy="1625600"/>
          </a:xfrm>
          <a:prstGeom prst="roundRect">
            <a:avLst>
              <a:gd name="adj" fmla="val 50000"/>
            </a:avLst>
          </a:prstGeom>
        </p:spPr>
      </p:pic>
      <p:sp>
        <p:nvSpPr>
          <p:cNvPr id="6" name="Text 2"/>
          <p:cNvSpPr/>
          <p:nvPr/>
        </p:nvSpPr>
        <p:spPr>
          <a:xfrm>
            <a:off x="2015728" y="3690408"/>
            <a:ext cx="21209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蟳埔女·簪花围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514350" y="4198408"/>
            <a:ext cx="5118100" cy="584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距市中心仅8公里的蟳埔渔村，体验“头上花海”。可租服饰拍照，感受国家级非遗的魅力，做一回“行走的花园”。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6299200" y="1556808"/>
            <a:ext cx="5638800" cy="3530600"/>
          </a:xfrm>
          <a:custGeom>
            <a:avLst/>
            <a:gdLst/>
            <a:ahLst/>
            <a:cxnLst/>
            <a:rect l="l" t="t" r="r" b="b"/>
            <a:pathLst>
              <a:path w="5638800" h="3530600">
                <a:moveTo>
                  <a:pt x="101611" y="0"/>
                </a:moveTo>
                <a:lnTo>
                  <a:pt x="5537189" y="0"/>
                </a:lnTo>
                <a:cubicBezTo>
                  <a:pt x="5593307" y="0"/>
                  <a:pt x="5638800" y="45493"/>
                  <a:pt x="5638800" y="101611"/>
                </a:cubicBezTo>
                <a:lnTo>
                  <a:pt x="5638800" y="3428989"/>
                </a:lnTo>
                <a:cubicBezTo>
                  <a:pt x="5638800" y="3485107"/>
                  <a:pt x="5593307" y="3530600"/>
                  <a:pt x="5537189" y="3530600"/>
                </a:cubicBezTo>
                <a:lnTo>
                  <a:pt x="101611" y="3530600"/>
                </a:lnTo>
                <a:cubicBezTo>
                  <a:pt x="45493" y="3530600"/>
                  <a:pt x="0" y="3485107"/>
                  <a:pt x="0" y="34289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E8F39C">
              <a:alpha val="60000"/>
            </a:srgbClr>
          </a:solidFill>
        </p:spPr>
      </p:sp>
      <p:pic>
        <p:nvPicPr>
          <p:cNvPr id="9" name="Image 2" descr="https://kimi-web-img.moonshot.cn/img/img1.fjdaily.com/ae6b4d1ea1e7b977c9bfffbeebb9069a1c77534b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800" y="1861608"/>
            <a:ext cx="1625600" cy="1625600"/>
          </a:xfrm>
          <a:prstGeom prst="roundRect">
            <a:avLst>
              <a:gd name="adj" fmla="val 50000"/>
            </a:avLst>
          </a:prstGeom>
        </p:spPr>
      </p:pic>
      <p:sp>
        <p:nvSpPr>
          <p:cNvPr id="10" name="Text 5"/>
          <p:cNvSpPr/>
          <p:nvPr/>
        </p:nvSpPr>
        <p:spPr>
          <a:xfrm>
            <a:off x="8213328" y="3690408"/>
            <a:ext cx="18161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非遗·布袋戏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6559550" y="4198408"/>
            <a:ext cx="5118100" cy="584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国家级非遗，一人分饰多角，指掌间唱念做打。推荐泉州木偶剧院夜间场，30元门票看尽千年戏台风华。</a:t>
            </a:r>
            <a:endParaRPr lang="en-US" sz="1600" dirty="0"/>
          </a:p>
        </p:txBody>
      </p:sp>
      <p:sp>
        <p:nvSpPr>
          <p:cNvPr id="12" name="Shape 7"/>
          <p:cNvSpPr/>
          <p:nvPr/>
        </p:nvSpPr>
        <p:spPr>
          <a:xfrm>
            <a:off x="254000" y="5487458"/>
            <a:ext cx="11684000" cy="723900"/>
          </a:xfrm>
          <a:custGeom>
            <a:avLst/>
            <a:gdLst/>
            <a:ahLst/>
            <a:cxnLst/>
            <a:rect l="l" t="t" r="r" b="b"/>
            <a:pathLst>
              <a:path w="11684000" h="723900">
                <a:moveTo>
                  <a:pt x="101599" y="0"/>
                </a:moveTo>
                <a:lnTo>
                  <a:pt x="11582401" y="0"/>
                </a:lnTo>
                <a:cubicBezTo>
                  <a:pt x="11638512" y="0"/>
                  <a:pt x="11684000" y="45488"/>
                  <a:pt x="11684000" y="101599"/>
                </a:cubicBezTo>
                <a:lnTo>
                  <a:pt x="11684000" y="622301"/>
                </a:lnTo>
                <a:cubicBezTo>
                  <a:pt x="11684000" y="678412"/>
                  <a:pt x="11638512" y="723900"/>
                  <a:pt x="11582401" y="723900"/>
                </a:cubicBezTo>
                <a:lnTo>
                  <a:pt x="101599" y="723900"/>
                </a:lnTo>
                <a:cubicBezTo>
                  <a:pt x="45488" y="723900"/>
                  <a:pt x="0" y="678412"/>
                  <a:pt x="0" y="622301"/>
                </a:cubicBezTo>
                <a:lnTo>
                  <a:pt x="0" y="101599"/>
                </a:lnTo>
                <a:cubicBezTo>
                  <a:pt x="0" y="45488"/>
                  <a:pt x="45488" y="0"/>
                  <a:pt x="101599" y="0"/>
                </a:cubicBezTo>
                <a:close/>
              </a:path>
            </a:pathLst>
          </a:custGeom>
          <a:solidFill>
            <a:srgbClr val="C8F830">
              <a:alpha val="40000"/>
            </a:srgbClr>
          </a:solidFill>
        </p:spPr>
      </p:sp>
      <p:sp>
        <p:nvSpPr>
          <p:cNvPr id="13" name="Text 8"/>
          <p:cNvSpPr/>
          <p:nvPr/>
        </p:nvSpPr>
        <p:spPr>
          <a:xfrm>
            <a:off x="196850" y="5487458"/>
            <a:ext cx="11798300" cy="723900"/>
          </a:xfrm>
          <a:prstGeom prst="rect">
            <a:avLst/>
          </a:prstGeom>
          <a:noFill/>
        </p:spPr>
        <p:txBody>
          <a:bodyPr wrap="square" lIns="152400" tIns="152400" rIns="152400" bIns="15240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学一句闽南语喝彩：</a:t>
            </a:r>
            <a:r>
              <a:rPr lang="en-US" sz="24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“好啊！” (Hó-á!)</a:t>
            </a:r>
            <a:r>
              <a:rPr lang="en-US" sz="18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，让旅程以互动彩蛋收尾！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9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742863" y="2077941"/>
            <a:ext cx="6787500" cy="1995054"/>
          </a:xfrm>
          <a:prstGeom prst="rect">
            <a:avLst/>
          </a:prstGeom>
          <a:solidFill>
            <a:srgbClr val="FFFCF2"/>
          </a:solidFill>
        </p:spPr>
      </p:sp>
      <p:sp>
        <p:nvSpPr>
          <p:cNvPr id="3" name="Text 1"/>
          <p:cNvSpPr/>
          <p:nvPr/>
        </p:nvSpPr>
        <p:spPr>
          <a:xfrm>
            <a:off x="4013826" y="1497706"/>
            <a:ext cx="8018780" cy="1505587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96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265795" y="5350510"/>
            <a:ext cx="3221355" cy="2845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See You Next Time.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flipV="1">
            <a:off x="2585720" y="5816600"/>
            <a:ext cx="9282430" cy="22860"/>
          </a:xfrm>
          <a:prstGeom prst="line">
            <a:avLst/>
          </a:prstGeom>
          <a:noFill/>
          <a:ln w="44450">
            <a:solidFill>
              <a:srgbClr val="FFFFFF">
                <a:alpha val="63137"/>
              </a:srgbClr>
            </a:solidFill>
            <a:prstDash val="solid"/>
            <a:headEnd type="none"/>
            <a:tailEnd type="none"/>
          </a:ln>
        </p:spPr>
      </p:sp>
      <p:sp>
        <p:nvSpPr>
          <p:cNvPr id="6" name="Shape 4"/>
          <p:cNvSpPr/>
          <p:nvPr/>
        </p:nvSpPr>
        <p:spPr>
          <a:xfrm>
            <a:off x="7455664" y="3259373"/>
            <a:ext cx="2078355" cy="485140"/>
          </a:xfrm>
          <a:prstGeom prst="roundRect">
            <a:avLst>
              <a:gd name="adj" fmla="val 16667"/>
            </a:avLst>
          </a:prstGeom>
          <a:solidFill>
            <a:srgbClr val="E8F87A"/>
          </a:solidFill>
        </p:spPr>
      </p:sp>
      <p:sp>
        <p:nvSpPr>
          <p:cNvPr id="7" name="Shape 5"/>
          <p:cNvSpPr/>
          <p:nvPr/>
        </p:nvSpPr>
        <p:spPr>
          <a:xfrm>
            <a:off x="5064254" y="3259373"/>
            <a:ext cx="2078355" cy="484505"/>
          </a:xfrm>
          <a:prstGeom prst="roundRect">
            <a:avLst>
              <a:gd name="adj" fmla="val 16667"/>
            </a:avLst>
          </a:prstGeom>
          <a:solidFill>
            <a:srgbClr val="E8F87A"/>
          </a:solidFill>
        </p:spPr>
      </p:sp>
      <p:sp>
        <p:nvSpPr>
          <p:cNvPr id="8" name="Text 6"/>
          <p:cNvSpPr/>
          <p:nvPr/>
        </p:nvSpPr>
        <p:spPr>
          <a:xfrm>
            <a:off x="5116959" y="3317158"/>
            <a:ext cx="202565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汇报人：250419211</a:t>
            </a:r>
            <a:r>
              <a:rPr lang="zh-CN" alt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黄钰</a:t>
            </a:r>
            <a:r>
              <a:rPr lang="zh-CN" alt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鸿</a:t>
            </a:r>
            <a:endParaRPr lang="zh-CN" altLang="en-US" sz="1800" dirty="0">
              <a:solidFill>
                <a:srgbClr val="604802"/>
              </a:solidFill>
              <a:latin typeface="MiSans" pitchFamily="34" charset="-122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493764" y="3317158"/>
            <a:ext cx="2040255" cy="2845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时间：2025.05</a:t>
            </a:r>
            <a:endParaRPr lang="en-US" sz="1600" dirty="0"/>
          </a:p>
        </p:txBody>
      </p:sp>
      <p:pic>
        <p:nvPicPr>
          <p:cNvPr id="10" name="Image 0" descr="https://test-kimi-img.moonshot.cn/pub/slides/slides_tmpl/image/25-08-11-18:10:14-d2cs31n0ctitcgma306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22682" y="-602730"/>
            <a:ext cx="5186113" cy="8130771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8-11-18:10:10-d2cs30n0ctitcgma305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13775" y="2772546"/>
            <a:ext cx="2781300" cy="965200"/>
          </a:xfrm>
          <a:prstGeom prst="rect">
            <a:avLst/>
          </a:prstGeom>
        </p:spPr>
      </p:pic>
      <p:pic>
        <p:nvPicPr>
          <p:cNvPr id="3" name="Image 1" descr="https://test-kimi-img.moonshot.cn/pub/slides/slides_tmpl/image/25-08-11-18:10:10-d2cs30n0ctitcgma305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95851" y="4951096"/>
            <a:ext cx="2781300" cy="965200"/>
          </a:xfrm>
          <a:prstGeom prst="rect">
            <a:avLst/>
          </a:prstGeom>
        </p:spPr>
      </p:pic>
      <p:pic>
        <p:nvPicPr>
          <p:cNvPr id="4" name="Image 2" descr="https://test-kimi-img.moonshot.cn/pub/slides/slides_tmpl/image/25-08-11-18:10:10-d2cs30n0ctitcgma305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72992" y="2805023"/>
            <a:ext cx="2781300" cy="965200"/>
          </a:xfrm>
          <a:prstGeom prst="rect">
            <a:avLst/>
          </a:prstGeom>
        </p:spPr>
      </p:pic>
      <p:pic>
        <p:nvPicPr>
          <p:cNvPr id="5" name="Image 3" descr="https://test-kimi-img.moonshot.cn/pub/slides/slides_tmpl/image/25-08-11-18:10:10-d2cs30n0ctitcgma305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8542" y="4918619"/>
            <a:ext cx="2781300" cy="965200"/>
          </a:xfrm>
          <a:prstGeom prst="rect">
            <a:avLst/>
          </a:prstGeom>
        </p:spPr>
      </p:pic>
      <p:pic>
        <p:nvPicPr>
          <p:cNvPr id="6" name="Image 4" descr="https://test-kimi-img.moonshot.cn/pub/slides/slides_tmpl/image/25-08-11-18:10:10-d2cs30n0ctitcgma305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5683" y="2772546"/>
            <a:ext cx="2781300" cy="965200"/>
          </a:xfrm>
          <a:prstGeom prst="rect">
            <a:avLst/>
          </a:prstGeom>
        </p:spPr>
      </p:pic>
      <p:sp>
        <p:nvSpPr>
          <p:cNvPr id="7" name="Shape 0"/>
          <p:cNvSpPr/>
          <p:nvPr/>
        </p:nvSpPr>
        <p:spPr>
          <a:xfrm>
            <a:off x="718820" y="4567555"/>
            <a:ext cx="714375" cy="927735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8" name="Shape 1"/>
          <p:cNvSpPr/>
          <p:nvPr/>
        </p:nvSpPr>
        <p:spPr>
          <a:xfrm>
            <a:off x="8256270" y="2455545"/>
            <a:ext cx="714375" cy="927735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9" name="Shape 2"/>
          <p:cNvSpPr/>
          <p:nvPr/>
        </p:nvSpPr>
        <p:spPr>
          <a:xfrm>
            <a:off x="4535170" y="2456180"/>
            <a:ext cx="714375" cy="927735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10" name="Shape 3"/>
          <p:cNvSpPr/>
          <p:nvPr/>
        </p:nvSpPr>
        <p:spPr>
          <a:xfrm>
            <a:off x="-635" y="0"/>
            <a:ext cx="12192635" cy="1906905"/>
          </a:xfrm>
          <a:prstGeom prst="rect">
            <a:avLst/>
          </a:prstGeom>
          <a:solidFill>
            <a:srgbClr val="EAF983"/>
          </a:solidFill>
        </p:spPr>
      </p:sp>
      <p:sp>
        <p:nvSpPr>
          <p:cNvPr id="11" name="Text 4"/>
          <p:cNvSpPr/>
          <p:nvPr/>
        </p:nvSpPr>
        <p:spPr>
          <a:xfrm>
            <a:off x="718503" y="786765"/>
            <a:ext cx="2676525" cy="858242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目录：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681355" y="2455545"/>
            <a:ext cx="714375" cy="927735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13" name="Shape 6"/>
          <p:cNvSpPr/>
          <p:nvPr/>
        </p:nvSpPr>
        <p:spPr>
          <a:xfrm>
            <a:off x="4536440" y="4658360"/>
            <a:ext cx="714375" cy="927735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14" name="Shape 7"/>
          <p:cNvSpPr/>
          <p:nvPr/>
        </p:nvSpPr>
        <p:spPr>
          <a:xfrm>
            <a:off x="8256270" y="4582795"/>
            <a:ext cx="3138805" cy="1424305"/>
          </a:xfrm>
          <a:prstGeom prst="rect">
            <a:avLst/>
          </a:prstGeom>
          <a:solidFill>
            <a:srgbClr val="C4E2A8">
              <a:alpha val="36078"/>
            </a:srgbClr>
          </a:solidFill>
        </p:spPr>
      </p:sp>
      <p:pic>
        <p:nvPicPr>
          <p:cNvPr id="15" name="Image 5" descr="https://test-kimi-img.moonshot.cn/pub/slides/slides_tmpl/image/25-08-11-18:10:19-d2cs32v0ctitcgma307g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1385" y="4420870"/>
            <a:ext cx="2568575" cy="1727835"/>
          </a:xfrm>
          <a:prstGeom prst="rect">
            <a:avLst/>
          </a:prstGeom>
        </p:spPr>
      </p:pic>
      <p:pic>
        <p:nvPicPr>
          <p:cNvPr id="16" name="Image 6" descr="https://test-kimi-img.moonshot.cn/pub/slides/slides_tmpl/image/25-08-11-18:10:19-d2cs32v0ctitcgma308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0151" y="1168993"/>
            <a:ext cx="1301434" cy="1476417"/>
          </a:xfrm>
          <a:prstGeom prst="rect">
            <a:avLst/>
          </a:prstGeom>
        </p:spPr>
      </p:pic>
      <p:pic>
        <p:nvPicPr>
          <p:cNvPr id="17" name="Image 7" descr="https://test-kimi-img.moonshot.cn/pub/slides/slides_tmpl/image/25-08-11-18:10:19-d2cs32v0ctitcgma308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7664" y="1168993"/>
            <a:ext cx="1301434" cy="1476417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1071472" y="2928937"/>
            <a:ext cx="955040" cy="6137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01.</a:t>
            </a:r>
            <a:endParaRPr lang="en-US" sz="1600" dirty="0"/>
          </a:p>
        </p:txBody>
      </p:sp>
      <p:sp>
        <p:nvSpPr>
          <p:cNvPr id="19" name="Text 9"/>
          <p:cNvSpPr/>
          <p:nvPr/>
        </p:nvSpPr>
        <p:spPr>
          <a:xfrm>
            <a:off x="1861684" y="2988945"/>
            <a:ext cx="1935299" cy="284559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城市速览</a:t>
            </a:r>
            <a:endParaRPr lang="en-US" sz="1600" dirty="0"/>
          </a:p>
        </p:txBody>
      </p:sp>
      <p:sp>
        <p:nvSpPr>
          <p:cNvPr id="20" name="Text 10"/>
          <p:cNvSpPr/>
          <p:nvPr/>
        </p:nvSpPr>
        <p:spPr>
          <a:xfrm>
            <a:off x="4965065" y="2929255"/>
            <a:ext cx="955040" cy="6137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02.</a:t>
            </a:r>
            <a:endParaRPr lang="en-US" sz="1600" dirty="0"/>
          </a:p>
        </p:txBody>
      </p:sp>
      <p:sp>
        <p:nvSpPr>
          <p:cNvPr id="21" name="Text 11"/>
          <p:cNvSpPr/>
          <p:nvPr/>
        </p:nvSpPr>
        <p:spPr>
          <a:xfrm>
            <a:off x="5965190" y="2990850"/>
            <a:ext cx="1633855" cy="284559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世遗打卡</a:t>
            </a:r>
            <a:endParaRPr lang="en-US" sz="1600" dirty="0"/>
          </a:p>
        </p:txBody>
      </p:sp>
      <p:sp>
        <p:nvSpPr>
          <p:cNvPr id="22" name="Text 12"/>
          <p:cNvSpPr/>
          <p:nvPr/>
        </p:nvSpPr>
        <p:spPr>
          <a:xfrm>
            <a:off x="8686754" y="2922905"/>
            <a:ext cx="955040" cy="6137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03.</a:t>
            </a:r>
            <a:endParaRPr lang="en-US" sz="1600" dirty="0"/>
          </a:p>
        </p:txBody>
      </p:sp>
      <p:sp>
        <p:nvSpPr>
          <p:cNvPr id="23" name="Text 13"/>
          <p:cNvSpPr/>
          <p:nvPr/>
        </p:nvSpPr>
        <p:spPr>
          <a:xfrm>
            <a:off x="9703435" y="2988945"/>
            <a:ext cx="1633220" cy="284559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街巷烟火</a:t>
            </a:r>
            <a:endParaRPr lang="en-US" sz="1600" dirty="0"/>
          </a:p>
        </p:txBody>
      </p:sp>
      <p:sp>
        <p:nvSpPr>
          <p:cNvPr id="24" name="Text 14"/>
          <p:cNvSpPr/>
          <p:nvPr/>
        </p:nvSpPr>
        <p:spPr>
          <a:xfrm>
            <a:off x="1067435" y="5114198"/>
            <a:ext cx="955040" cy="6137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04.</a:t>
            </a:r>
            <a:endParaRPr lang="en-US" sz="1600" dirty="0"/>
          </a:p>
        </p:txBody>
      </p:sp>
      <p:sp>
        <p:nvSpPr>
          <p:cNvPr id="25" name="Text 15"/>
          <p:cNvSpPr/>
          <p:nvPr/>
        </p:nvSpPr>
        <p:spPr>
          <a:xfrm>
            <a:off x="1953758" y="5131752"/>
            <a:ext cx="1843225" cy="284559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信仰之旅</a:t>
            </a:r>
            <a:endParaRPr lang="en-US" sz="1600" dirty="0"/>
          </a:p>
        </p:txBody>
      </p:sp>
      <p:sp>
        <p:nvSpPr>
          <p:cNvPr id="26" name="Text 16"/>
          <p:cNvSpPr/>
          <p:nvPr/>
        </p:nvSpPr>
        <p:spPr>
          <a:xfrm>
            <a:off x="4965065" y="5114197"/>
            <a:ext cx="955040" cy="6137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05.</a:t>
            </a:r>
            <a:endParaRPr lang="en-US" sz="1600" dirty="0"/>
          </a:p>
        </p:txBody>
      </p:sp>
      <p:sp>
        <p:nvSpPr>
          <p:cNvPr id="27" name="Text 17"/>
          <p:cNvSpPr/>
          <p:nvPr/>
        </p:nvSpPr>
        <p:spPr>
          <a:xfrm>
            <a:off x="5966460" y="5162550"/>
            <a:ext cx="1700530" cy="284559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舌尖闽南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9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635" y="3622675"/>
            <a:ext cx="12209780" cy="3276600"/>
          </a:xfrm>
          <a:prstGeom prst="rect">
            <a:avLst/>
          </a:prstGeom>
          <a:gradFill flip="none" rotWithShape="1">
            <a:gsLst>
              <a:gs pos="0">
                <a:srgbClr val="EAF983"/>
              </a:gs>
              <a:gs pos="15000">
                <a:srgbClr val="FBF7E6"/>
              </a:gs>
              <a:gs pos="96000">
                <a:srgbClr val="FBF7E6"/>
              </a:gs>
              <a:gs pos="100000">
                <a:srgbClr val="FBF7E6"/>
              </a:gs>
            </a:gsLst>
            <a:lin ang="5400000" scaled="1"/>
          </a:gradFill>
        </p:spPr>
      </p:sp>
      <p:sp>
        <p:nvSpPr>
          <p:cNvPr id="3" name="Shape 1"/>
          <p:cNvSpPr/>
          <p:nvPr/>
        </p:nvSpPr>
        <p:spPr>
          <a:xfrm rot="1500000">
            <a:off x="2682240" y="163830"/>
            <a:ext cx="5633720" cy="6530340"/>
          </a:xfrm>
          <a:prstGeom prst="star4">
            <a:avLst>
              <a:gd name="adj" fmla="val 12500"/>
            </a:avLst>
          </a:prstGeom>
          <a:solidFill>
            <a:srgbClr val="FBF7E6">
              <a:alpha val="30196"/>
            </a:srgbClr>
          </a:solidFill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1470025" y="2396490"/>
            <a:ext cx="6754495" cy="1005840"/>
          </a:xfrm>
          <a:prstGeom prst="roundRect">
            <a:avLst>
              <a:gd name="adj" fmla="val 16667"/>
            </a:avLst>
          </a:prstGeom>
          <a:solidFill>
            <a:srgbClr val="FBF7E6"/>
          </a:solidFill>
        </p:spPr>
      </p:sp>
      <p:sp>
        <p:nvSpPr>
          <p:cNvPr id="5" name="Shape 3"/>
          <p:cNvSpPr/>
          <p:nvPr/>
        </p:nvSpPr>
        <p:spPr>
          <a:xfrm>
            <a:off x="2678430" y="4476115"/>
            <a:ext cx="6199505" cy="974725"/>
          </a:xfrm>
          <a:prstGeom prst="roundRect">
            <a:avLst>
              <a:gd name="adj" fmla="val 16667"/>
            </a:avLst>
          </a:prstGeom>
          <a:solidFill>
            <a:srgbClr val="EAF982"/>
          </a:solidFill>
        </p:spPr>
      </p:sp>
      <p:sp>
        <p:nvSpPr>
          <p:cNvPr id="6" name="Text 4"/>
          <p:cNvSpPr/>
          <p:nvPr/>
        </p:nvSpPr>
        <p:spPr>
          <a:xfrm>
            <a:off x="400050" y="561975"/>
            <a:ext cx="2676525" cy="8582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目录：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03300" y="2270760"/>
            <a:ext cx="913765" cy="1131570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8" name="Shape 6"/>
          <p:cNvSpPr/>
          <p:nvPr/>
        </p:nvSpPr>
        <p:spPr>
          <a:xfrm>
            <a:off x="2252345" y="4375785"/>
            <a:ext cx="913765" cy="1131570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pic>
        <p:nvPicPr>
          <p:cNvPr id="9" name="Image 0" descr="https://test-kimi-img.moonshot.cn/pub/slides/slides_tmpl/image/25-08-11-18:10:14-d2cs31n0ctitcgma306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36892" y="193675"/>
            <a:ext cx="4374292" cy="6858000"/>
          </a:xfrm>
          <a:prstGeom prst="rect">
            <a:avLst/>
          </a:prstGeom>
        </p:spPr>
      </p:pic>
      <p:pic>
        <p:nvPicPr>
          <p:cNvPr id="10" name="Image 1" descr="https://test-kimi-img.moonshot.cn/pub/slides/slides_tmpl/image/25-08-11-18:10:10-d2cs30n0ctitcgma305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1789430"/>
            <a:ext cx="4358640" cy="9715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2012950" y="2550795"/>
            <a:ext cx="955040" cy="6137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01.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2858137" y="2638425"/>
            <a:ext cx="508063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出发指南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3211830" y="4654550"/>
            <a:ext cx="955040" cy="6137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02.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4283075" y="4749800"/>
            <a:ext cx="4691380" cy="429617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旅行彩蛋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500000">
            <a:off x="6001385" y="586105"/>
            <a:ext cx="5621020" cy="6530340"/>
          </a:xfrm>
          <a:prstGeom prst="star4">
            <a:avLst>
              <a:gd name="adj" fmla="val 12500"/>
            </a:avLst>
          </a:prstGeom>
          <a:solidFill>
            <a:srgbClr val="E8F87A">
              <a:alpha val="20000"/>
            </a:srgbClr>
          </a:solidFill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0" y="2879725"/>
            <a:ext cx="735330" cy="807720"/>
          </a:xfrm>
          <a:prstGeom prst="rect">
            <a:avLst/>
          </a:prstGeom>
          <a:solidFill>
            <a:srgbClr val="EAF982"/>
          </a:solidFill>
        </p:spPr>
      </p:sp>
      <p:sp>
        <p:nvSpPr>
          <p:cNvPr id="4" name="Text 2"/>
          <p:cNvSpPr/>
          <p:nvPr/>
        </p:nvSpPr>
        <p:spPr>
          <a:xfrm>
            <a:off x="5574397" y="2766695"/>
            <a:ext cx="5633720" cy="1832610"/>
          </a:xfrm>
          <a:prstGeom prst="rect">
            <a:avLst/>
          </a:prstGeom>
          <a:noFill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城市速览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970145" y="2200910"/>
            <a:ext cx="913765" cy="1131570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6" name="Text 4"/>
          <p:cNvSpPr/>
          <p:nvPr/>
        </p:nvSpPr>
        <p:spPr>
          <a:xfrm>
            <a:off x="820420" y="1602105"/>
            <a:ext cx="4822825" cy="38617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5000" dirty="0">
                <a:solidFill>
                  <a:srgbClr val="E8F87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pic>
        <p:nvPicPr>
          <p:cNvPr id="7" name="Image 0" descr="https://test-kimi-img.moonshot.cn/pub/slides/slides_tmpl/image/25-08-11-18:10:17-d2cs32f0ctitcgma306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4035"/>
            <a:ext cx="2377440" cy="30178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8-11-18:10:20-d2cs3370ctitcgma30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845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057275"/>
            <a:ext cx="11988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世界宗教博物馆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1768475"/>
            <a:ext cx="1179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一城之内，千年共存，半城烟火半城仙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530475"/>
            <a:ext cx="2171700" cy="1879600"/>
          </a:xfrm>
          <a:custGeom>
            <a:avLst/>
            <a:gdLst/>
            <a:ahLst/>
            <a:cxnLst/>
            <a:rect l="l" t="t" r="r" b="b"/>
            <a:pathLst>
              <a:path w="2171700" h="1879600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45484"/>
                  <a:pt x="2171700" y="101592"/>
                </a:cubicBezTo>
                <a:lnTo>
                  <a:pt x="2171700" y="1778008"/>
                </a:lnTo>
                <a:cubicBezTo>
                  <a:pt x="2171700" y="1834116"/>
                  <a:pt x="2126216" y="1879600"/>
                  <a:pt x="2070108" y="1879600"/>
                </a:cubicBezTo>
                <a:lnTo>
                  <a:pt x="101592" y="1879600"/>
                </a:lnTo>
                <a:cubicBezTo>
                  <a:pt x="45484" y="1879600"/>
                  <a:pt x="0" y="1834116"/>
                  <a:pt x="0" y="1778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D1ED70">
              <a:alpha val="8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pic>
        <p:nvPicPr>
          <p:cNvPr id="6" name="Image 1" descr="https://kimi-web-img.moonshot.cn/img/so1.360tres.com/02089193b4cce0a1688ab1cae6ae8d1d50a593f6.jpg"/>
          <p:cNvPicPr>
            <a:picLocks noChangeAspect="1"/>
          </p:cNvPicPr>
          <p:nvPr/>
        </p:nvPicPr>
        <p:blipFill>
          <a:blip r:embed="rId2"/>
          <a:srcRect l="16662" r="16662"/>
          <a:stretch>
            <a:fillRect/>
          </a:stretch>
        </p:blipFill>
        <p:spPr>
          <a:xfrm>
            <a:off x="934641" y="2733675"/>
            <a:ext cx="812800" cy="812800"/>
          </a:xfrm>
          <a:prstGeom prst="roundRect">
            <a:avLst>
              <a:gd name="adj" fmla="val 50000"/>
            </a:avLst>
          </a:prstGeom>
        </p:spPr>
      </p:pic>
      <p:sp>
        <p:nvSpPr>
          <p:cNvPr id="7" name="Text 3"/>
          <p:cNvSpPr/>
          <p:nvPr/>
        </p:nvSpPr>
        <p:spPr>
          <a:xfrm>
            <a:off x="985441" y="3648075"/>
            <a:ext cx="71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开元寺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998141" y="4003675"/>
            <a:ext cx="6858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千年古刹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2631414" y="2530475"/>
            <a:ext cx="2171700" cy="1879600"/>
          </a:xfrm>
          <a:custGeom>
            <a:avLst/>
            <a:gdLst/>
            <a:ahLst/>
            <a:cxnLst/>
            <a:rect l="l" t="t" r="r" b="b"/>
            <a:pathLst>
              <a:path w="2171700" h="1879600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45484"/>
                  <a:pt x="2171700" y="101592"/>
                </a:cubicBezTo>
                <a:lnTo>
                  <a:pt x="2171700" y="1778008"/>
                </a:lnTo>
                <a:cubicBezTo>
                  <a:pt x="2171700" y="1834116"/>
                  <a:pt x="2126216" y="1879600"/>
                  <a:pt x="2070108" y="1879600"/>
                </a:cubicBezTo>
                <a:lnTo>
                  <a:pt x="101592" y="1879600"/>
                </a:lnTo>
                <a:cubicBezTo>
                  <a:pt x="45484" y="1879600"/>
                  <a:pt x="0" y="1834116"/>
                  <a:pt x="0" y="1778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E8F39C">
              <a:alpha val="8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pic>
        <p:nvPicPr>
          <p:cNvPr id="10" name="Image 2" descr="https://kimi-web-img.moonshot.cn/img/pic.huitu.com/39c714b52fa4941eb92a6cd7664aba5811fa89da.jpg"/>
          <p:cNvPicPr>
            <a:picLocks noChangeAspect="1"/>
          </p:cNvPicPr>
          <p:nvPr/>
        </p:nvPicPr>
        <p:blipFill>
          <a:blip r:embed="rId3"/>
          <a:srcRect l="12500" r="12500"/>
          <a:stretch>
            <a:fillRect/>
          </a:stretch>
        </p:blipFill>
        <p:spPr>
          <a:xfrm>
            <a:off x="3312054" y="2733675"/>
            <a:ext cx="812800" cy="812800"/>
          </a:xfrm>
          <a:prstGeom prst="roundRect">
            <a:avLst>
              <a:gd name="adj" fmla="val 50000"/>
            </a:avLst>
          </a:prstGeom>
        </p:spPr>
      </p:pic>
      <p:sp>
        <p:nvSpPr>
          <p:cNvPr id="11" name="Text 6"/>
          <p:cNvSpPr/>
          <p:nvPr/>
        </p:nvSpPr>
        <p:spPr>
          <a:xfrm>
            <a:off x="3362854" y="3648075"/>
            <a:ext cx="71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清净寺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3299354" y="4003675"/>
            <a:ext cx="838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伊斯兰圣地</a:t>
            </a:r>
            <a:endParaRPr lang="en-US" sz="1600" dirty="0"/>
          </a:p>
        </p:txBody>
      </p:sp>
      <p:sp>
        <p:nvSpPr>
          <p:cNvPr id="13" name="Shape 8"/>
          <p:cNvSpPr/>
          <p:nvPr/>
        </p:nvSpPr>
        <p:spPr>
          <a:xfrm>
            <a:off x="5008827" y="2530475"/>
            <a:ext cx="2171700" cy="1879600"/>
          </a:xfrm>
          <a:custGeom>
            <a:avLst/>
            <a:gdLst/>
            <a:ahLst/>
            <a:cxnLst/>
            <a:rect l="l" t="t" r="r" b="b"/>
            <a:pathLst>
              <a:path w="2171700" h="1879600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45484"/>
                  <a:pt x="2171700" y="101592"/>
                </a:cubicBezTo>
                <a:lnTo>
                  <a:pt x="2171700" y="1778008"/>
                </a:lnTo>
                <a:cubicBezTo>
                  <a:pt x="2171700" y="1834116"/>
                  <a:pt x="2126216" y="1879600"/>
                  <a:pt x="2070108" y="1879600"/>
                </a:cubicBezTo>
                <a:lnTo>
                  <a:pt x="101592" y="1879600"/>
                </a:lnTo>
                <a:cubicBezTo>
                  <a:pt x="45484" y="1879600"/>
                  <a:pt x="0" y="1834116"/>
                  <a:pt x="0" y="1778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D1ED70">
              <a:alpha val="8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pic>
        <p:nvPicPr>
          <p:cNvPr id="14" name="Image 3" descr="https://kimi-web-img.moonshot.cn/img/gahag.net/3d53483815997c75695f2f65f1539bf22806fb96.jpg"/>
          <p:cNvPicPr>
            <a:picLocks noChangeAspect="1"/>
          </p:cNvPicPr>
          <p:nvPr/>
        </p:nvPicPr>
        <p:blipFill>
          <a:blip r:embed="rId4"/>
          <a:srcRect l="16667" r="16667"/>
          <a:stretch>
            <a:fillRect/>
          </a:stretch>
        </p:blipFill>
        <p:spPr>
          <a:xfrm>
            <a:off x="5689468" y="2733675"/>
            <a:ext cx="812800" cy="812800"/>
          </a:xfrm>
          <a:prstGeom prst="roundRect">
            <a:avLst>
              <a:gd name="adj" fmla="val 50000"/>
            </a:avLst>
          </a:prstGeom>
        </p:spPr>
      </p:pic>
      <p:sp>
        <p:nvSpPr>
          <p:cNvPr id="15" name="Text 9"/>
          <p:cNvSpPr/>
          <p:nvPr/>
        </p:nvSpPr>
        <p:spPr>
          <a:xfrm>
            <a:off x="5841868" y="3648075"/>
            <a:ext cx="508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草庵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5600568" y="4003675"/>
            <a:ext cx="9906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摩尼教唯一寺</a:t>
            </a:r>
            <a:endParaRPr lang="en-US" sz="1600" dirty="0"/>
          </a:p>
        </p:txBody>
      </p:sp>
      <p:sp>
        <p:nvSpPr>
          <p:cNvPr id="17" name="Shape 11"/>
          <p:cNvSpPr/>
          <p:nvPr/>
        </p:nvSpPr>
        <p:spPr>
          <a:xfrm>
            <a:off x="7386241" y="2530475"/>
            <a:ext cx="2171700" cy="1879600"/>
          </a:xfrm>
          <a:custGeom>
            <a:avLst/>
            <a:gdLst/>
            <a:ahLst/>
            <a:cxnLst/>
            <a:rect l="l" t="t" r="r" b="b"/>
            <a:pathLst>
              <a:path w="2171700" h="1879600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45484"/>
                  <a:pt x="2171700" y="101592"/>
                </a:cubicBezTo>
                <a:lnTo>
                  <a:pt x="2171700" y="1778008"/>
                </a:lnTo>
                <a:cubicBezTo>
                  <a:pt x="2171700" y="1834116"/>
                  <a:pt x="2126216" y="1879600"/>
                  <a:pt x="2070108" y="1879600"/>
                </a:cubicBezTo>
                <a:lnTo>
                  <a:pt x="101592" y="1879600"/>
                </a:lnTo>
                <a:cubicBezTo>
                  <a:pt x="45484" y="1879600"/>
                  <a:pt x="0" y="1834116"/>
                  <a:pt x="0" y="1778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E8F39C">
              <a:alpha val="8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pic>
        <p:nvPicPr>
          <p:cNvPr id="18" name="Image 4" descr="https://kimi-web-img.moonshot.cn/img/so1.360tres.com/925b93005c6f10f4767e8a90df0c43b3c81adf26.png"/>
          <p:cNvPicPr>
            <a:picLocks noChangeAspect="1"/>
          </p:cNvPicPr>
          <p:nvPr/>
        </p:nvPicPr>
        <p:blipFill>
          <a:blip r:embed="rId5"/>
          <a:srcRect l="15451" r="15451"/>
          <a:stretch>
            <a:fillRect/>
          </a:stretch>
        </p:blipFill>
        <p:spPr>
          <a:xfrm>
            <a:off x="8066881" y="2733675"/>
            <a:ext cx="812800" cy="812800"/>
          </a:xfrm>
          <a:prstGeom prst="roundRect">
            <a:avLst>
              <a:gd name="adj" fmla="val 50000"/>
            </a:avLst>
          </a:prstGeom>
        </p:spPr>
      </p:pic>
      <p:sp>
        <p:nvSpPr>
          <p:cNvPr id="19" name="Text 12"/>
          <p:cNvSpPr/>
          <p:nvPr/>
        </p:nvSpPr>
        <p:spPr>
          <a:xfrm>
            <a:off x="8117681" y="3648075"/>
            <a:ext cx="71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天后宫</a:t>
            </a:r>
            <a:endParaRPr lang="en-US" sz="1600" dirty="0"/>
          </a:p>
        </p:txBody>
      </p:sp>
      <p:sp>
        <p:nvSpPr>
          <p:cNvPr id="20" name="Text 13"/>
          <p:cNvSpPr/>
          <p:nvPr/>
        </p:nvSpPr>
        <p:spPr>
          <a:xfrm>
            <a:off x="8054181" y="4003675"/>
            <a:ext cx="8382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妈祖信仰源</a:t>
            </a:r>
            <a:endParaRPr lang="en-US" sz="1600" dirty="0"/>
          </a:p>
        </p:txBody>
      </p:sp>
      <p:sp>
        <p:nvSpPr>
          <p:cNvPr id="21" name="Shape 14"/>
          <p:cNvSpPr/>
          <p:nvPr/>
        </p:nvSpPr>
        <p:spPr>
          <a:xfrm>
            <a:off x="9763654" y="2530475"/>
            <a:ext cx="2171700" cy="1879600"/>
          </a:xfrm>
          <a:custGeom>
            <a:avLst/>
            <a:gdLst/>
            <a:ahLst/>
            <a:cxnLst/>
            <a:rect l="l" t="t" r="r" b="b"/>
            <a:pathLst>
              <a:path w="2171700" h="1879600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45484"/>
                  <a:pt x="2171700" y="101592"/>
                </a:cubicBezTo>
                <a:lnTo>
                  <a:pt x="2171700" y="1778008"/>
                </a:lnTo>
                <a:cubicBezTo>
                  <a:pt x="2171700" y="1834116"/>
                  <a:pt x="2126216" y="1879600"/>
                  <a:pt x="2070108" y="1879600"/>
                </a:cubicBezTo>
                <a:lnTo>
                  <a:pt x="101592" y="1879600"/>
                </a:lnTo>
                <a:cubicBezTo>
                  <a:pt x="45484" y="1879600"/>
                  <a:pt x="0" y="1834116"/>
                  <a:pt x="0" y="1778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D1ED70">
              <a:alpha val="8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pic>
        <p:nvPicPr>
          <p:cNvPr id="22" name="Image 5" descr="https://kimi-web-img.moonshot.cn/img/so1.360tres.com/d1a12a1e6a9ae0df66c9d613831890156d856b07.jpg"/>
          <p:cNvPicPr>
            <a:picLocks noChangeAspect="1"/>
          </p:cNvPicPr>
          <p:nvPr/>
        </p:nvPicPr>
        <p:blipFill>
          <a:blip r:embed="rId6"/>
          <a:srcRect l="28250" r="28250"/>
          <a:stretch>
            <a:fillRect/>
          </a:stretch>
        </p:blipFill>
        <p:spPr>
          <a:xfrm>
            <a:off x="10444295" y="2733675"/>
            <a:ext cx="812800" cy="812800"/>
          </a:xfrm>
          <a:prstGeom prst="roundRect">
            <a:avLst>
              <a:gd name="adj" fmla="val 50000"/>
            </a:avLst>
          </a:prstGeom>
        </p:spPr>
      </p:pic>
      <p:sp>
        <p:nvSpPr>
          <p:cNvPr id="23" name="Text 15"/>
          <p:cNvSpPr/>
          <p:nvPr/>
        </p:nvSpPr>
        <p:spPr>
          <a:xfrm>
            <a:off x="10495095" y="3648075"/>
            <a:ext cx="71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老君岩</a:t>
            </a:r>
            <a:endParaRPr lang="en-US" sz="1600" dirty="0"/>
          </a:p>
        </p:txBody>
      </p:sp>
      <p:sp>
        <p:nvSpPr>
          <p:cNvPr id="24" name="Text 16"/>
          <p:cNvSpPr/>
          <p:nvPr/>
        </p:nvSpPr>
        <p:spPr>
          <a:xfrm>
            <a:off x="10355395" y="4003675"/>
            <a:ext cx="990600" cy="203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老子天下第一</a:t>
            </a:r>
            <a:endParaRPr lang="en-US" sz="1600" dirty="0"/>
          </a:p>
        </p:txBody>
      </p:sp>
      <p:sp>
        <p:nvSpPr>
          <p:cNvPr id="25" name="Shape 17"/>
          <p:cNvSpPr/>
          <p:nvPr/>
        </p:nvSpPr>
        <p:spPr>
          <a:xfrm>
            <a:off x="254000" y="4816475"/>
            <a:ext cx="11684000" cy="990600"/>
          </a:xfrm>
          <a:custGeom>
            <a:avLst/>
            <a:gdLst/>
            <a:ahLst/>
            <a:cxnLst/>
            <a:rect l="l" t="t" r="r" b="b"/>
            <a:pathLst>
              <a:path w="11684000" h="990600">
                <a:moveTo>
                  <a:pt x="101596" y="0"/>
                </a:moveTo>
                <a:lnTo>
                  <a:pt x="11582404" y="0"/>
                </a:lnTo>
                <a:cubicBezTo>
                  <a:pt x="11638514" y="0"/>
                  <a:pt x="11684000" y="45486"/>
                  <a:pt x="11684000" y="101596"/>
                </a:cubicBezTo>
                <a:lnTo>
                  <a:pt x="11684000" y="889004"/>
                </a:lnTo>
                <a:cubicBezTo>
                  <a:pt x="11684000" y="945114"/>
                  <a:pt x="11638514" y="990600"/>
                  <a:pt x="11582404" y="990600"/>
                </a:cubicBezTo>
                <a:lnTo>
                  <a:pt x="101596" y="990600"/>
                </a:lnTo>
                <a:cubicBezTo>
                  <a:pt x="45486" y="990600"/>
                  <a:pt x="0" y="945114"/>
                  <a:pt x="0" y="889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C8F830">
              <a:alpha val="30196"/>
            </a:srgbClr>
          </a:solidFill>
        </p:spPr>
      </p:sp>
      <p:sp>
        <p:nvSpPr>
          <p:cNvPr id="26" name="Text 18"/>
          <p:cNvSpPr/>
          <p:nvPr/>
        </p:nvSpPr>
        <p:spPr>
          <a:xfrm>
            <a:off x="457200" y="5019675"/>
            <a:ext cx="11366500" cy="584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宋元时期，作为</a:t>
            </a:r>
            <a:r>
              <a:rPr lang="en-US" sz="1400" dirty="0">
                <a:solidFill>
                  <a:srgbClr val="5F5C3B"/>
                </a:solidFill>
                <a:highlight>
                  <a:srgbClr val="C8F830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东方第一大港 </a:t>
            </a: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，移民、商舶与传教活动在此交汇。2021年，“泉州：宋元中国的世界海洋商贸中心”成功列入世界遗产，22处遗址共同佐证了其</a:t>
            </a:r>
            <a:r>
              <a:rPr lang="en-US" sz="1400" dirty="0">
                <a:solidFill>
                  <a:srgbClr val="5F5C3B"/>
                </a:solidFill>
                <a:highlight>
                  <a:srgbClr val="C8F830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海丝起点 </a:t>
            </a: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的辉煌历史。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500000">
            <a:off x="6001385" y="586105"/>
            <a:ext cx="5621020" cy="6530340"/>
          </a:xfrm>
          <a:prstGeom prst="star4">
            <a:avLst>
              <a:gd name="adj" fmla="val 12500"/>
            </a:avLst>
          </a:prstGeom>
          <a:solidFill>
            <a:srgbClr val="E8F87A">
              <a:alpha val="20000"/>
            </a:srgbClr>
          </a:solidFill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0" y="2879725"/>
            <a:ext cx="735330" cy="807720"/>
          </a:xfrm>
          <a:prstGeom prst="rect">
            <a:avLst/>
          </a:prstGeom>
          <a:solidFill>
            <a:srgbClr val="EAF982"/>
          </a:solidFill>
        </p:spPr>
      </p:sp>
      <p:sp>
        <p:nvSpPr>
          <p:cNvPr id="4" name="Text 2"/>
          <p:cNvSpPr/>
          <p:nvPr/>
        </p:nvSpPr>
        <p:spPr>
          <a:xfrm>
            <a:off x="5574397" y="2766695"/>
            <a:ext cx="5633720" cy="1832610"/>
          </a:xfrm>
          <a:prstGeom prst="rect">
            <a:avLst/>
          </a:prstGeom>
          <a:noFill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世遗打卡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970145" y="2200910"/>
            <a:ext cx="913765" cy="1131570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6" name="Text 4"/>
          <p:cNvSpPr/>
          <p:nvPr/>
        </p:nvSpPr>
        <p:spPr>
          <a:xfrm>
            <a:off x="820420" y="1602105"/>
            <a:ext cx="4822825" cy="38617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5000" dirty="0">
                <a:solidFill>
                  <a:srgbClr val="E8F87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pic>
        <p:nvPicPr>
          <p:cNvPr id="7" name="Image 0" descr="https://test-kimi-img.moonshot.cn/pub/slides/slides_tmpl/image/25-08-11-18:10:17-d2cs32f0ctitcgma306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4035"/>
            <a:ext cx="2377440" cy="30178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8-11-18:10:20-d2cs3370ctitcgma30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845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168400"/>
            <a:ext cx="57658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开元寺与东西塔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1879600"/>
            <a:ext cx="5689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F5C3B">
                    <a:alpha val="80000"/>
                  </a:srgbClr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千年双塔守望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30200" y="2650067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8418" y="2530"/>
                </a:moveTo>
                <a:cubicBezTo>
                  <a:pt x="123627" y="-843"/>
                  <a:pt x="130373" y="-843"/>
                  <a:pt x="135582" y="2530"/>
                </a:cubicBezTo>
                <a:lnTo>
                  <a:pt x="246707" y="73968"/>
                </a:lnTo>
                <a:cubicBezTo>
                  <a:pt x="252611" y="77787"/>
                  <a:pt x="255339" y="85030"/>
                  <a:pt x="253355" y="91777"/>
                </a:cubicBezTo>
                <a:cubicBezTo>
                  <a:pt x="251371" y="98524"/>
                  <a:pt x="245170" y="103188"/>
                  <a:pt x="238125" y="103188"/>
                </a:cubicBezTo>
                <a:lnTo>
                  <a:pt x="222250" y="103188"/>
                </a:lnTo>
                <a:lnTo>
                  <a:pt x="222250" y="206375"/>
                </a:lnTo>
                <a:lnTo>
                  <a:pt x="247650" y="225425"/>
                </a:lnTo>
                <a:cubicBezTo>
                  <a:pt x="251668" y="228402"/>
                  <a:pt x="254000" y="233114"/>
                  <a:pt x="254000" y="238125"/>
                </a:cubicBezTo>
                <a:cubicBezTo>
                  <a:pt x="254000" y="246906"/>
                  <a:pt x="246906" y="254000"/>
                  <a:pt x="238125" y="254000"/>
                </a:cubicBezTo>
                <a:lnTo>
                  <a:pt x="15875" y="254000"/>
                </a:lnTo>
                <a:cubicBezTo>
                  <a:pt x="7094" y="254000"/>
                  <a:pt x="0" y="246906"/>
                  <a:pt x="0" y="238125"/>
                </a:cubicBezTo>
                <a:cubicBezTo>
                  <a:pt x="0" y="233114"/>
                  <a:pt x="2332" y="228402"/>
                  <a:pt x="6350" y="225425"/>
                </a:cubicBezTo>
                <a:lnTo>
                  <a:pt x="31750" y="206375"/>
                </a:lnTo>
                <a:lnTo>
                  <a:pt x="31750" y="206375"/>
                </a:lnTo>
                <a:lnTo>
                  <a:pt x="31750" y="103188"/>
                </a:lnTo>
                <a:lnTo>
                  <a:pt x="15875" y="103188"/>
                </a:lnTo>
                <a:cubicBezTo>
                  <a:pt x="8830" y="103188"/>
                  <a:pt x="2629" y="98524"/>
                  <a:pt x="645" y="91777"/>
                </a:cubicBezTo>
                <a:cubicBezTo>
                  <a:pt x="-1339" y="85030"/>
                  <a:pt x="1389" y="77738"/>
                  <a:pt x="7293" y="73968"/>
                </a:cubicBezTo>
                <a:lnTo>
                  <a:pt x="118418" y="2530"/>
                </a:lnTo>
                <a:close/>
                <a:moveTo>
                  <a:pt x="166688" y="103188"/>
                </a:moveTo>
                <a:lnTo>
                  <a:pt x="166688" y="206375"/>
                </a:lnTo>
                <a:lnTo>
                  <a:pt x="198438" y="206375"/>
                </a:lnTo>
                <a:lnTo>
                  <a:pt x="198438" y="103188"/>
                </a:lnTo>
                <a:lnTo>
                  <a:pt x="166688" y="103188"/>
                </a:lnTo>
                <a:close/>
                <a:moveTo>
                  <a:pt x="111125" y="206375"/>
                </a:moveTo>
                <a:lnTo>
                  <a:pt x="142875" y="206375"/>
                </a:lnTo>
                <a:lnTo>
                  <a:pt x="142875" y="103188"/>
                </a:lnTo>
                <a:lnTo>
                  <a:pt x="111125" y="103188"/>
                </a:lnTo>
                <a:lnTo>
                  <a:pt x="111125" y="206375"/>
                </a:lnTo>
                <a:close/>
                <a:moveTo>
                  <a:pt x="55563" y="103188"/>
                </a:moveTo>
                <a:lnTo>
                  <a:pt x="55563" y="206375"/>
                </a:lnTo>
                <a:lnTo>
                  <a:pt x="87313" y="206375"/>
                </a:lnTo>
                <a:lnTo>
                  <a:pt x="87313" y="103188"/>
                </a:lnTo>
                <a:lnTo>
                  <a:pt x="55563" y="103188"/>
                </a:lnTo>
                <a:close/>
              </a:path>
            </a:pathLst>
          </a:custGeom>
          <a:solidFill>
            <a:srgbClr val="C8F830"/>
          </a:solidFill>
        </p:spPr>
      </p:sp>
      <p:sp>
        <p:nvSpPr>
          <p:cNvPr id="6" name="Text 3"/>
          <p:cNvSpPr/>
          <p:nvPr/>
        </p:nvSpPr>
        <p:spPr>
          <a:xfrm>
            <a:off x="812800" y="2590800"/>
            <a:ext cx="5029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始建于</a:t>
            </a:r>
            <a:r>
              <a:rPr lang="en-US" sz="16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唐垂拱二年</a:t>
            </a:r>
            <a:r>
              <a:rPr lang="en-US" sz="16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，历1300余年，仍为闽南香火核心。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01625" y="3208867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04031" y="1687"/>
                </a:moveTo>
                <a:cubicBezTo>
                  <a:pt x="108496" y="-546"/>
                  <a:pt x="113754" y="-546"/>
                  <a:pt x="118219" y="1687"/>
                </a:cubicBezTo>
                <a:lnTo>
                  <a:pt x="197594" y="41374"/>
                </a:lnTo>
                <a:cubicBezTo>
                  <a:pt x="205432" y="45293"/>
                  <a:pt x="208607" y="54818"/>
                  <a:pt x="204688" y="62657"/>
                </a:cubicBezTo>
                <a:cubicBezTo>
                  <a:pt x="201910" y="68213"/>
                  <a:pt x="196304" y="71438"/>
                  <a:pt x="190500" y="71438"/>
                </a:cubicBezTo>
                <a:lnTo>
                  <a:pt x="190500" y="111125"/>
                </a:lnTo>
                <a:cubicBezTo>
                  <a:pt x="190500" y="119906"/>
                  <a:pt x="183406" y="127000"/>
                  <a:pt x="174625" y="127000"/>
                </a:cubicBezTo>
                <a:lnTo>
                  <a:pt x="168176" y="127000"/>
                </a:lnTo>
                <a:lnTo>
                  <a:pt x="184051" y="222250"/>
                </a:lnTo>
                <a:lnTo>
                  <a:pt x="206375" y="222250"/>
                </a:lnTo>
                <a:cubicBezTo>
                  <a:pt x="215156" y="222250"/>
                  <a:pt x="222250" y="229344"/>
                  <a:pt x="222250" y="238125"/>
                </a:cubicBezTo>
                <a:cubicBezTo>
                  <a:pt x="222250" y="246906"/>
                  <a:pt x="215156" y="254000"/>
                  <a:pt x="206375" y="254000"/>
                </a:cubicBezTo>
                <a:lnTo>
                  <a:pt x="15875" y="254000"/>
                </a:lnTo>
                <a:cubicBezTo>
                  <a:pt x="7094" y="254000"/>
                  <a:pt x="0" y="246906"/>
                  <a:pt x="0" y="238125"/>
                </a:cubicBezTo>
                <a:cubicBezTo>
                  <a:pt x="0" y="229344"/>
                  <a:pt x="7094" y="222250"/>
                  <a:pt x="15875" y="222250"/>
                </a:cubicBezTo>
                <a:lnTo>
                  <a:pt x="38199" y="222250"/>
                </a:lnTo>
                <a:lnTo>
                  <a:pt x="54074" y="127000"/>
                </a:lnTo>
                <a:lnTo>
                  <a:pt x="47625" y="127000"/>
                </a:lnTo>
                <a:cubicBezTo>
                  <a:pt x="38844" y="127000"/>
                  <a:pt x="31750" y="119906"/>
                  <a:pt x="31750" y="111125"/>
                </a:cubicBezTo>
                <a:lnTo>
                  <a:pt x="31750" y="71438"/>
                </a:lnTo>
                <a:cubicBezTo>
                  <a:pt x="25946" y="71438"/>
                  <a:pt x="20340" y="68213"/>
                  <a:pt x="17562" y="62657"/>
                </a:cubicBezTo>
                <a:cubicBezTo>
                  <a:pt x="13643" y="54818"/>
                  <a:pt x="16818" y="45293"/>
                  <a:pt x="24656" y="41374"/>
                </a:cubicBezTo>
                <a:lnTo>
                  <a:pt x="104031" y="1687"/>
                </a:lnTo>
                <a:close/>
                <a:moveTo>
                  <a:pt x="154136" y="222250"/>
                </a:moveTo>
                <a:lnTo>
                  <a:pt x="111125" y="191542"/>
                </a:lnTo>
                <a:lnTo>
                  <a:pt x="68114" y="222250"/>
                </a:lnTo>
                <a:lnTo>
                  <a:pt x="154136" y="222250"/>
                </a:lnTo>
                <a:close/>
                <a:moveTo>
                  <a:pt x="78234" y="127000"/>
                </a:moveTo>
                <a:lnTo>
                  <a:pt x="76498" y="137517"/>
                </a:lnTo>
                <a:lnTo>
                  <a:pt x="111175" y="162272"/>
                </a:lnTo>
                <a:lnTo>
                  <a:pt x="145852" y="137517"/>
                </a:lnTo>
                <a:lnTo>
                  <a:pt x="144115" y="127000"/>
                </a:lnTo>
                <a:lnTo>
                  <a:pt x="78284" y="127000"/>
                </a:lnTo>
                <a:close/>
                <a:moveTo>
                  <a:pt x="72132" y="163661"/>
                </a:moveTo>
                <a:lnTo>
                  <a:pt x="67121" y="193725"/>
                </a:lnTo>
                <a:lnTo>
                  <a:pt x="90686" y="176907"/>
                </a:lnTo>
                <a:lnTo>
                  <a:pt x="72132" y="163661"/>
                </a:lnTo>
                <a:close/>
                <a:moveTo>
                  <a:pt x="131614" y="176907"/>
                </a:moveTo>
                <a:lnTo>
                  <a:pt x="155178" y="193725"/>
                </a:lnTo>
                <a:lnTo>
                  <a:pt x="150168" y="163661"/>
                </a:lnTo>
                <a:lnTo>
                  <a:pt x="131614" y="176907"/>
                </a:lnTo>
                <a:close/>
                <a:moveTo>
                  <a:pt x="75406" y="63500"/>
                </a:moveTo>
                <a:cubicBezTo>
                  <a:pt x="68808" y="63500"/>
                  <a:pt x="63500" y="68808"/>
                  <a:pt x="63500" y="75406"/>
                </a:cubicBezTo>
                <a:cubicBezTo>
                  <a:pt x="63500" y="82004"/>
                  <a:pt x="68808" y="87313"/>
                  <a:pt x="75406" y="87313"/>
                </a:cubicBezTo>
                <a:lnTo>
                  <a:pt x="146844" y="87313"/>
                </a:lnTo>
                <a:cubicBezTo>
                  <a:pt x="153442" y="87313"/>
                  <a:pt x="158750" y="82004"/>
                  <a:pt x="158750" y="75406"/>
                </a:cubicBezTo>
                <a:cubicBezTo>
                  <a:pt x="158750" y="68808"/>
                  <a:pt x="153442" y="63500"/>
                  <a:pt x="146844" y="63500"/>
                </a:cubicBezTo>
                <a:lnTo>
                  <a:pt x="75406" y="63500"/>
                </a:lnTo>
                <a:close/>
              </a:path>
            </a:pathLst>
          </a:custGeom>
          <a:solidFill>
            <a:srgbClr val="C8F830"/>
          </a:solidFill>
        </p:spPr>
      </p:sp>
      <p:sp>
        <p:nvSpPr>
          <p:cNvPr id="8" name="Text 5"/>
          <p:cNvSpPr/>
          <p:nvPr/>
        </p:nvSpPr>
        <p:spPr>
          <a:xfrm>
            <a:off x="723900" y="3149600"/>
            <a:ext cx="51689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东西塔为</a:t>
            </a:r>
            <a:r>
              <a:rPr lang="en-US" sz="16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我国最大仿木楼阁式石塔</a:t>
            </a:r>
            <a:r>
              <a:rPr lang="en-US" sz="16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，高48.27米，其抗震抗风之谜至今引人探究。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90116" y="4021667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27446"/>
                  <a:pt x="254000" y="127893"/>
                  <a:pt x="254000" y="128339"/>
                </a:cubicBezTo>
                <a:cubicBezTo>
                  <a:pt x="253802" y="146447"/>
                  <a:pt x="237331" y="158750"/>
                  <a:pt x="219224" y="158750"/>
                </a:cubicBezTo>
                <a:lnTo>
                  <a:pt x="170656" y="158750"/>
                </a:lnTo>
                <a:cubicBezTo>
                  <a:pt x="157510" y="158750"/>
                  <a:pt x="146844" y="169416"/>
                  <a:pt x="146844" y="182563"/>
                </a:cubicBezTo>
                <a:cubicBezTo>
                  <a:pt x="146844" y="184249"/>
                  <a:pt x="147042" y="185886"/>
                  <a:pt x="147340" y="187474"/>
                </a:cubicBezTo>
                <a:cubicBezTo>
                  <a:pt x="148382" y="192534"/>
                  <a:pt x="150564" y="197396"/>
                  <a:pt x="152698" y="202307"/>
                </a:cubicBezTo>
                <a:cubicBezTo>
                  <a:pt x="155724" y="209153"/>
                  <a:pt x="158700" y="215950"/>
                  <a:pt x="158700" y="223143"/>
                </a:cubicBezTo>
                <a:cubicBezTo>
                  <a:pt x="158700" y="238919"/>
                  <a:pt x="147985" y="253256"/>
                  <a:pt x="132209" y="253901"/>
                </a:cubicBezTo>
                <a:cubicBezTo>
                  <a:pt x="130473" y="253950"/>
                  <a:pt x="128736" y="254000"/>
                  <a:pt x="126950" y="254000"/>
                </a:cubicBezTo>
                <a:cubicBezTo>
                  <a:pt x="56803" y="254000"/>
                  <a:pt x="-50" y="197148"/>
                  <a:pt x="-50" y="127000"/>
                </a:cubicBezTo>
                <a:cubicBezTo>
                  <a:pt x="-50" y="56852"/>
                  <a:pt x="56852" y="0"/>
                  <a:pt x="127000" y="0"/>
                </a:cubicBezTo>
                <a:cubicBezTo>
                  <a:pt x="197148" y="0"/>
                  <a:pt x="254000" y="56852"/>
                  <a:pt x="254000" y="127000"/>
                </a:cubicBezTo>
                <a:close/>
                <a:moveTo>
                  <a:pt x="63500" y="142875"/>
                </a:moveTo>
                <a:cubicBezTo>
                  <a:pt x="63500" y="134113"/>
                  <a:pt x="56387" y="127000"/>
                  <a:pt x="47625" y="127000"/>
                </a:cubicBezTo>
                <a:cubicBezTo>
                  <a:pt x="38863" y="127000"/>
                  <a:pt x="31750" y="134113"/>
                  <a:pt x="31750" y="142875"/>
                </a:cubicBezTo>
                <a:cubicBezTo>
                  <a:pt x="31750" y="151637"/>
                  <a:pt x="38863" y="158750"/>
                  <a:pt x="47625" y="158750"/>
                </a:cubicBezTo>
                <a:cubicBezTo>
                  <a:pt x="56387" y="158750"/>
                  <a:pt x="63500" y="151637"/>
                  <a:pt x="63500" y="142875"/>
                </a:cubicBezTo>
                <a:close/>
                <a:moveTo>
                  <a:pt x="63500" y="95250"/>
                </a:moveTo>
                <a:cubicBezTo>
                  <a:pt x="72262" y="95250"/>
                  <a:pt x="79375" y="88137"/>
                  <a:pt x="79375" y="79375"/>
                </a:cubicBezTo>
                <a:cubicBezTo>
                  <a:pt x="79375" y="70613"/>
                  <a:pt x="72262" y="63500"/>
                  <a:pt x="63500" y="63500"/>
                </a:cubicBezTo>
                <a:cubicBezTo>
                  <a:pt x="54738" y="63500"/>
                  <a:pt x="47625" y="70613"/>
                  <a:pt x="47625" y="79375"/>
                </a:cubicBezTo>
                <a:cubicBezTo>
                  <a:pt x="47625" y="88137"/>
                  <a:pt x="54738" y="95250"/>
                  <a:pt x="63500" y="95250"/>
                </a:cubicBezTo>
                <a:close/>
                <a:moveTo>
                  <a:pt x="142875" y="47625"/>
                </a:moveTo>
                <a:cubicBezTo>
                  <a:pt x="142875" y="38863"/>
                  <a:pt x="135762" y="31750"/>
                  <a:pt x="127000" y="31750"/>
                </a:cubicBezTo>
                <a:cubicBezTo>
                  <a:pt x="118238" y="31750"/>
                  <a:pt x="111125" y="38863"/>
                  <a:pt x="111125" y="47625"/>
                </a:cubicBezTo>
                <a:cubicBezTo>
                  <a:pt x="111125" y="56387"/>
                  <a:pt x="118238" y="63500"/>
                  <a:pt x="127000" y="63500"/>
                </a:cubicBezTo>
                <a:cubicBezTo>
                  <a:pt x="135762" y="63500"/>
                  <a:pt x="142875" y="56387"/>
                  <a:pt x="142875" y="47625"/>
                </a:cubicBezTo>
                <a:close/>
                <a:moveTo>
                  <a:pt x="190500" y="95250"/>
                </a:moveTo>
                <a:cubicBezTo>
                  <a:pt x="199262" y="95250"/>
                  <a:pt x="206375" y="88137"/>
                  <a:pt x="206375" y="79375"/>
                </a:cubicBezTo>
                <a:cubicBezTo>
                  <a:pt x="206375" y="70613"/>
                  <a:pt x="199262" y="63500"/>
                  <a:pt x="190500" y="63500"/>
                </a:cubicBezTo>
                <a:cubicBezTo>
                  <a:pt x="181738" y="63500"/>
                  <a:pt x="174625" y="70613"/>
                  <a:pt x="174625" y="79375"/>
                </a:cubicBezTo>
                <a:cubicBezTo>
                  <a:pt x="174625" y="88137"/>
                  <a:pt x="181738" y="95250"/>
                  <a:pt x="190500" y="95250"/>
                </a:cubicBezTo>
                <a:close/>
              </a:path>
            </a:pathLst>
          </a:custGeom>
          <a:solidFill>
            <a:srgbClr val="C8F830"/>
          </a:solidFill>
        </p:spPr>
      </p:sp>
      <p:sp>
        <p:nvSpPr>
          <p:cNvPr id="10" name="Text 7"/>
          <p:cNvSpPr/>
          <p:nvPr/>
        </p:nvSpPr>
        <p:spPr>
          <a:xfrm>
            <a:off x="732764" y="3962400"/>
            <a:ext cx="51562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寺内更有紫云屏、甘露戒坛、印度教石柱等，展示多元宗教艺术共融。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4876800"/>
            <a:ext cx="5537200" cy="812800"/>
          </a:xfrm>
          <a:custGeom>
            <a:avLst/>
            <a:gdLst/>
            <a:ahLst/>
            <a:cxnLst/>
            <a:rect l="l" t="t" r="r" b="b"/>
            <a:pathLst>
              <a:path w="5537200" h="812800">
                <a:moveTo>
                  <a:pt x="101600" y="0"/>
                </a:moveTo>
                <a:lnTo>
                  <a:pt x="5435600" y="0"/>
                </a:lnTo>
                <a:cubicBezTo>
                  <a:pt x="5491675" y="0"/>
                  <a:pt x="5537200" y="45525"/>
                  <a:pt x="5537200" y="101600"/>
                </a:cubicBezTo>
                <a:lnTo>
                  <a:pt x="5537200" y="711200"/>
                </a:lnTo>
                <a:cubicBezTo>
                  <a:pt x="5537200" y="767275"/>
                  <a:pt x="5491675" y="812800"/>
                  <a:pt x="54356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8F39C">
              <a:alpha val="60000"/>
            </a:srgbClr>
          </a:solidFill>
        </p:spPr>
      </p:sp>
      <p:sp>
        <p:nvSpPr>
          <p:cNvPr id="12" name="Text 9"/>
          <p:cNvSpPr/>
          <p:nvPr/>
        </p:nvSpPr>
        <p:spPr>
          <a:xfrm>
            <a:off x="406400" y="5029200"/>
            <a:ext cx="53213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📸 游览贴士：</a:t>
            </a: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清晨或傍晚是拍摄双塔倒影的绝佳时机，别忘了细赏“镇国东塔”匾额与塔身精美的飞天乐伎浮雕。</a:t>
            </a:r>
            <a:endParaRPr lang="en-US" sz="1600" dirty="0"/>
          </a:p>
        </p:txBody>
      </p:sp>
      <p:pic>
        <p:nvPicPr>
          <p:cNvPr id="13" name="Image 1" descr="https://kimi-web-img.moonshot.cn/img/gd-hbimg.huaban.com/549e89d55b880aa5390c9a1fb10891ec6bab75aa"/>
          <p:cNvPicPr>
            <a:picLocks noChangeAspect="1"/>
          </p:cNvPicPr>
          <p:nvPr/>
        </p:nvPicPr>
        <p:blipFill>
          <a:blip r:embed="rId2"/>
          <a:srcRect t="19045" b="19045"/>
          <a:stretch>
            <a:fillRect/>
          </a:stretch>
        </p:blipFill>
        <p:spPr>
          <a:xfrm>
            <a:off x="6096000" y="1016000"/>
            <a:ext cx="5842000" cy="4826000"/>
          </a:xfrm>
          <a:prstGeom prst="roundRect">
            <a:avLst>
              <a:gd name="adj" fmla="val 3158"/>
            </a:avLst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8-11-18:10:20-d2cs3370ctitcgma309g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845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836613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跨海古桥奇迹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96850" y="1446213"/>
            <a:ext cx="1179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泉州人“向海而生”的硬核浪漫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208213"/>
            <a:ext cx="5689600" cy="3810000"/>
          </a:xfrm>
          <a:custGeom>
            <a:avLst/>
            <a:gdLst/>
            <a:ahLst/>
            <a:cxnLst/>
            <a:rect l="l" t="t" r="r" b="b"/>
            <a:pathLst>
              <a:path w="5689600" h="3810000">
                <a:moveTo>
                  <a:pt x="101613" y="0"/>
                </a:moveTo>
                <a:lnTo>
                  <a:pt x="5587987" y="0"/>
                </a:lnTo>
                <a:cubicBezTo>
                  <a:pt x="5644106" y="0"/>
                  <a:pt x="5689600" y="45494"/>
                  <a:pt x="5689600" y="101613"/>
                </a:cubicBezTo>
                <a:lnTo>
                  <a:pt x="5689600" y="3708387"/>
                </a:lnTo>
                <a:cubicBezTo>
                  <a:pt x="5689600" y="3764506"/>
                  <a:pt x="5644106" y="3810000"/>
                  <a:pt x="5587987" y="3810000"/>
                </a:cubicBezTo>
                <a:lnTo>
                  <a:pt x="101613" y="3810000"/>
                </a:lnTo>
                <a:cubicBezTo>
                  <a:pt x="45494" y="3810000"/>
                  <a:pt x="0" y="3764506"/>
                  <a:pt x="0" y="37083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D1ED70">
              <a:alpha val="50196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558800" y="2513013"/>
            <a:ext cx="5232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洛阳桥：种蛎固基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58800" y="4849813"/>
            <a:ext cx="5168900" cy="863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首创“种蛎固基”生物工程，使万安渡天堑变通途，奠定宋元港口陆海联运。退潮时步行桥心，可眺望“长虹”雄姿，感受先民智慧。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48400" y="2208213"/>
            <a:ext cx="5689600" cy="3810000"/>
          </a:xfrm>
          <a:custGeom>
            <a:avLst/>
            <a:gdLst/>
            <a:ahLst/>
            <a:cxnLst/>
            <a:rect l="l" t="t" r="r" b="b"/>
            <a:pathLst>
              <a:path w="5689600" h="3810000">
                <a:moveTo>
                  <a:pt x="101613" y="0"/>
                </a:moveTo>
                <a:lnTo>
                  <a:pt x="5587987" y="0"/>
                </a:lnTo>
                <a:cubicBezTo>
                  <a:pt x="5644106" y="0"/>
                  <a:pt x="5689600" y="45494"/>
                  <a:pt x="5689600" y="101613"/>
                </a:cubicBezTo>
                <a:lnTo>
                  <a:pt x="5689600" y="3708387"/>
                </a:lnTo>
                <a:cubicBezTo>
                  <a:pt x="5689600" y="3764506"/>
                  <a:pt x="5644106" y="3810000"/>
                  <a:pt x="5587987" y="3810000"/>
                </a:cubicBezTo>
                <a:lnTo>
                  <a:pt x="101613" y="3810000"/>
                </a:lnTo>
                <a:cubicBezTo>
                  <a:pt x="45494" y="3810000"/>
                  <a:pt x="0" y="3764506"/>
                  <a:pt x="0" y="3708387"/>
                </a:cubicBezTo>
                <a:lnTo>
                  <a:pt x="0" y="101613"/>
                </a:lnTo>
                <a:cubicBezTo>
                  <a:pt x="0" y="45531"/>
                  <a:pt x="45531" y="0"/>
                  <a:pt x="101613" y="0"/>
                </a:cubicBezTo>
                <a:close/>
              </a:path>
            </a:pathLst>
          </a:custGeom>
          <a:solidFill>
            <a:srgbClr val="E8F39C">
              <a:alpha val="50196"/>
            </a:srgbClr>
          </a:solidFill>
        </p:spPr>
      </p:sp>
      <p:sp>
        <p:nvSpPr>
          <p:cNvPr id="9" name="Text 6"/>
          <p:cNvSpPr/>
          <p:nvPr/>
        </p:nvSpPr>
        <p:spPr>
          <a:xfrm>
            <a:off x="6553200" y="2513013"/>
            <a:ext cx="5232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F5C3B"/>
                </a:solidFill>
                <a:latin typeface="ZCOOL KuaiLe" panose="00000500000000000000" pitchFamily="34" charset="0"/>
                <a:ea typeface="ZCOOL KuaiLe" panose="00000500000000000000" pitchFamily="34" charset="-122"/>
                <a:cs typeface="ZCOOL KuaiLe" panose="00000500000000000000" pitchFamily="34" charset="-120"/>
              </a:rPr>
              <a:t>安平桥：天下无桥长此桥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553200" y="4849813"/>
            <a:ext cx="5168900" cy="863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以</a:t>
            </a:r>
            <a:r>
              <a:rPr lang="en-US" sz="1400" dirty="0">
                <a:solidFill>
                  <a:srgbClr val="5F5C3B"/>
                </a:solidFill>
                <a:highlight>
                  <a:srgbClr val="C8F830">
                    <a:alpha val="100000"/>
                  </a:srgbClr>
                </a:highlight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 2255米 </a:t>
            </a:r>
            <a:r>
              <a:rPr lang="en-US" sz="1400" dirty="0">
                <a:solidFill>
                  <a:srgbClr val="5F5C3B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长度被誉为“天下无桥长此桥”，桥上水心亭、镇风塔与潮汐共鸣。桥南“三里街”更藏有地道闽南古早味。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500000">
            <a:off x="6001385" y="586105"/>
            <a:ext cx="5621020" cy="6530340"/>
          </a:xfrm>
          <a:prstGeom prst="star4">
            <a:avLst>
              <a:gd name="adj" fmla="val 12500"/>
            </a:avLst>
          </a:prstGeom>
          <a:solidFill>
            <a:srgbClr val="E8F87A">
              <a:alpha val="20000"/>
            </a:srgbClr>
          </a:solidFill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0" y="2879725"/>
            <a:ext cx="735330" cy="807720"/>
          </a:xfrm>
          <a:prstGeom prst="rect">
            <a:avLst/>
          </a:prstGeom>
          <a:solidFill>
            <a:srgbClr val="EAF982"/>
          </a:solidFill>
        </p:spPr>
      </p:sp>
      <p:sp>
        <p:nvSpPr>
          <p:cNvPr id="4" name="Text 2"/>
          <p:cNvSpPr/>
          <p:nvPr/>
        </p:nvSpPr>
        <p:spPr>
          <a:xfrm>
            <a:off x="5574397" y="2766695"/>
            <a:ext cx="5633720" cy="1832610"/>
          </a:xfrm>
          <a:prstGeom prst="rect">
            <a:avLst/>
          </a:prstGeom>
          <a:noFill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街巷烟火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970145" y="2200910"/>
            <a:ext cx="913765" cy="1131570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</p:spPr>
      </p:sp>
      <p:sp>
        <p:nvSpPr>
          <p:cNvPr id="6" name="Text 4"/>
          <p:cNvSpPr/>
          <p:nvPr/>
        </p:nvSpPr>
        <p:spPr>
          <a:xfrm>
            <a:off x="820420" y="1602105"/>
            <a:ext cx="4822825" cy="38617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5000" dirty="0">
                <a:solidFill>
                  <a:srgbClr val="E8F87A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pic>
        <p:nvPicPr>
          <p:cNvPr id="7" name="Image 0" descr="https://test-kimi-img.moonshot.cn/pub/slides/slides_tmpl/image/25-08-11-18:10:17-d2cs32f0ctitcgma306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34035"/>
            <a:ext cx="2377440" cy="30178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KSO_WM_DIAGRAM_VIRTUALLY_FRAME" val="{&quot;height&quot;:38.2,&quot;left&quot;:129.5,&quot;top&quot;:362.45,&quot;width&quot;:351.95}"/>
</p:tagLst>
</file>

<file path=ppt/tags/tag2.xml><?xml version="1.0" encoding="utf-8"?>
<p:tagLst xmlns:p="http://schemas.openxmlformats.org/presentationml/2006/main">
  <p:tag name="KSO_WM_DIAGRAM_VIRTUALLY_FRAME" val="{&quot;height&quot;:38.2,&quot;left&quot;:129.5,&quot;top&quot;:362.45,&quot;width&quot;:351.95}"/>
</p:tagLst>
</file>

<file path=ppt/tags/tag3.xml><?xml version="1.0" encoding="utf-8"?>
<p:tagLst xmlns:p="http://schemas.openxmlformats.org/presentationml/2006/main">
  <p:tag name="KSO_WM_DIAGRAM_VIRTUALLY_FRAME" val="{&quot;height&quot;:38.2,&quot;left&quot;:129.5,&quot;top&quot;:362.45,&quot;width&quot;:351.95}"/>
</p:tagLst>
</file>

<file path=ppt/tags/tag4.xml><?xml version="1.0" encoding="utf-8"?>
<p:tagLst xmlns:p="http://schemas.openxmlformats.org/presentationml/2006/main">
  <p:tag name="KSO_WM_DIAGRAM_VIRTUALLY_FRAME" val="{&quot;height&quot;:38.2,&quot;left&quot;:129.5,&quot;top&quot;:362.45,&quot;width&quot;:351.95}"/>
</p:tagLst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1544</Words>
  <Application>WPS 演示</Application>
  <PresentationFormat>On-screen Show (16:9)</PresentationFormat>
  <Paragraphs>215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4" baseType="lpstr">
      <vt:lpstr>Arial</vt:lpstr>
      <vt:lpstr>宋体</vt:lpstr>
      <vt:lpstr>Wingdings</vt:lpstr>
      <vt:lpstr>MiSans</vt:lpstr>
      <vt:lpstr>MiSans</vt:lpstr>
      <vt:lpstr>ZCOOL KuaiLe</vt:lpstr>
      <vt:lpstr>ZCOOL KuaiLe</vt:lpstr>
      <vt:lpstr>ZCOOL KuaiLe</vt:lpstr>
      <vt:lpstr>Noto Sans SC</vt:lpstr>
      <vt:lpstr>Noto Sans SC</vt:lpstr>
      <vt:lpstr>Calibri</vt:lpstr>
      <vt:lpstr>微软雅黑</vt:lpstr>
      <vt:lpstr>Arial Unicode MS</vt:lpstr>
      <vt:lpstr>等线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海丝起点·世遗泉州</dc:title>
  <dc:creator>Kimi</dc:creator>
  <dc:subject>海丝起点·世遗泉州</dc:subject>
  <cp:lastModifiedBy>我会吃小孩哒</cp:lastModifiedBy>
  <cp:revision>2</cp:revision>
  <dcterms:created xsi:type="dcterms:W3CDTF">2026-01-06T15:23:00Z</dcterms:created>
  <dcterms:modified xsi:type="dcterms:W3CDTF">2026-01-06T15:50:09Z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{"Label":"海丝起点·世遗泉州","ContentProducer":"001191110108MACG2KBH8F10000","ProduceID":"d5eicu3fosllukjlos3g","ReservedCode1":"","ContentPropagator":"001191110108MACG2KBH8F20000","PropagateID":"d5eicu3fosllukjlos3g","ReservedCode2":""}</vt:lpwstr>
  </property>
  <property fmtid="{D5CDD505-2E9C-101B-9397-08002B2CF9AE}" pid="3" name="ICV">
    <vt:lpwstr>876E49D9C32F432587C4D5B0E46AB6A8_13</vt:lpwstr>
  </property>
  <property fmtid="{D5CDD505-2E9C-101B-9397-08002B2CF9AE}" pid="4" name="KSOProductBuildVer">
    <vt:lpwstr>2052-12.1.0.24034</vt:lpwstr>
  </property>
</Properties>
</file>